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2" r:id="rId2"/>
  </p:sldMasterIdLst>
  <p:notesMasterIdLst>
    <p:notesMasterId r:id="rId34"/>
  </p:notesMasterIdLst>
  <p:sldIdLst>
    <p:sldId id="256" r:id="rId3"/>
    <p:sldId id="349" r:id="rId4"/>
    <p:sldId id="350" r:id="rId5"/>
    <p:sldId id="351" r:id="rId6"/>
    <p:sldId id="352" r:id="rId7"/>
    <p:sldId id="319" r:id="rId8"/>
    <p:sldId id="329" r:id="rId9"/>
    <p:sldId id="330" r:id="rId10"/>
    <p:sldId id="331" r:id="rId11"/>
    <p:sldId id="332" r:id="rId12"/>
    <p:sldId id="353" r:id="rId13"/>
    <p:sldId id="333" r:id="rId14"/>
    <p:sldId id="334" r:id="rId15"/>
    <p:sldId id="335" r:id="rId16"/>
    <p:sldId id="336" r:id="rId17"/>
    <p:sldId id="337" r:id="rId18"/>
    <p:sldId id="338" r:id="rId19"/>
    <p:sldId id="339" r:id="rId20"/>
    <p:sldId id="340" r:id="rId21"/>
    <p:sldId id="341" r:id="rId22"/>
    <p:sldId id="320" r:id="rId23"/>
    <p:sldId id="293" r:id="rId24"/>
    <p:sldId id="295" r:id="rId25"/>
    <p:sldId id="342" r:id="rId26"/>
    <p:sldId id="343" r:id="rId27"/>
    <p:sldId id="344" r:id="rId28"/>
    <p:sldId id="345" r:id="rId29"/>
    <p:sldId id="346" r:id="rId30"/>
    <p:sldId id="347" r:id="rId31"/>
    <p:sldId id="348" r:id="rId32"/>
    <p:sldId id="328" r:id="rId3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899" autoAdjust="0"/>
    <p:restoredTop sz="94660"/>
  </p:normalViewPr>
  <p:slideViewPr>
    <p:cSldViewPr snapToGrid="0">
      <p:cViewPr varScale="1">
        <p:scale>
          <a:sx n="115" d="100"/>
          <a:sy n="115" d="100"/>
        </p:scale>
        <p:origin x="324" y="108"/>
      </p:cViewPr>
      <p:guideLst/>
    </p:cSldViewPr>
  </p:slideViewPr>
  <p:notesTextViewPr>
    <p:cViewPr>
      <p:scale>
        <a:sx n="200" d="100"/>
        <a:sy n="200" d="100"/>
      </p:scale>
      <p:origin x="0" y="0"/>
    </p:cViewPr>
  </p:notesTextViewPr>
  <p:notesViewPr>
    <p:cSldViewPr snapToGrid="0">
      <p:cViewPr varScale="1">
        <p:scale>
          <a:sx n="85" d="100"/>
          <a:sy n="85" d="100"/>
        </p:scale>
        <p:origin x="3888" y="9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presProps" Target="presProps.xml"/><Relationship Id="rId8" Type="http://schemas.openxmlformats.org/officeDocument/2006/relationships/slide" Target="slides/slide6.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D851429-65E7-45B7-B8F1-89B3948DF975}" type="datetimeFigureOut">
              <a:rPr lang="tr-TR" smtClean="0"/>
              <a:t>16.07.2026</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2A8C699-45C2-4E71-86D1-B89AB57EC5A1}" type="slidenum">
              <a:rPr lang="tr-TR" smtClean="0"/>
              <a:t>‹#›</a:t>
            </a:fld>
            <a:endParaRPr lang="tr-TR"/>
          </a:p>
        </p:txBody>
      </p:sp>
    </p:spTree>
    <p:extLst>
      <p:ext uri="{BB962C8B-B14F-4D97-AF65-F5344CB8AC3E}">
        <p14:creationId xmlns:p14="http://schemas.microsoft.com/office/powerpoint/2010/main" val="13302253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4.jpeg"/><Relationship Id="rId1" Type="http://schemas.openxmlformats.org/officeDocument/2006/relationships/slideMaster" Target="../slideMasters/slideMaster2.xml"/><Relationship Id="rId4" Type="http://schemas.openxmlformats.org/officeDocument/2006/relationships/image" Target="../media/image7.jpe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aşlık ve İçerik">
    <p:spTree>
      <p:nvGrpSpPr>
        <p:cNvPr id="1" name=""/>
        <p:cNvGrpSpPr/>
        <p:nvPr/>
      </p:nvGrpSpPr>
      <p:grpSpPr>
        <a:xfrm>
          <a:off x="0" y="0"/>
          <a:ext cx="0" cy="0"/>
          <a:chOff x="0" y="0"/>
          <a:chExt cx="0" cy="0"/>
        </a:xfrm>
      </p:grpSpPr>
      <p:pic>
        <p:nvPicPr>
          <p:cNvPr id="3" name="Resim 2" descr="metin, ekran görüntüsü, yazı tipi, beyaz içeren bir resim&#10;&#10;Açıklama otomatik olarak oluşturuldu">
            <a:extLst>
              <a:ext uri="{FF2B5EF4-FFF2-40B4-BE49-F238E27FC236}">
                <a16:creationId xmlns="" xmlns:a16="http://schemas.microsoft.com/office/drawing/2014/main" id="{41712E9F-FD32-3A70-5710-24F0CE4EFB4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4253252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ölüm Üst Bilgisi">
    <p:spTree>
      <p:nvGrpSpPr>
        <p:cNvPr id="1" name=""/>
        <p:cNvGrpSpPr/>
        <p:nvPr/>
      </p:nvGrpSpPr>
      <p:grpSpPr>
        <a:xfrm>
          <a:off x="0" y="0"/>
          <a:ext cx="0" cy="0"/>
          <a:chOff x="0" y="0"/>
          <a:chExt cx="0" cy="0"/>
        </a:xfrm>
      </p:grpSpPr>
    </p:spTree>
    <p:extLst>
      <p:ext uri="{BB962C8B-B14F-4D97-AF65-F5344CB8AC3E}">
        <p14:creationId xmlns:p14="http://schemas.microsoft.com/office/powerpoint/2010/main" val="29832437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Özel Düzen">
    <p:spTree>
      <p:nvGrpSpPr>
        <p:cNvPr id="1" name=""/>
        <p:cNvGrpSpPr/>
        <p:nvPr/>
      </p:nvGrpSpPr>
      <p:grpSpPr>
        <a:xfrm>
          <a:off x="0" y="0"/>
          <a:ext cx="0" cy="0"/>
          <a:chOff x="0" y="0"/>
          <a:chExt cx="0" cy="0"/>
        </a:xfrm>
      </p:grpSpPr>
      <p:sp>
        <p:nvSpPr>
          <p:cNvPr id="3" name="Metin kutusu 2">
            <a:extLst>
              <a:ext uri="{FF2B5EF4-FFF2-40B4-BE49-F238E27FC236}">
                <a16:creationId xmlns="" xmlns:a16="http://schemas.microsoft.com/office/drawing/2014/main" id="{C26BF5C0-0427-90B7-3E04-272F76A39EBF}"/>
              </a:ext>
            </a:extLst>
          </p:cNvPr>
          <p:cNvSpPr txBox="1"/>
          <p:nvPr userDrawn="1"/>
        </p:nvSpPr>
        <p:spPr>
          <a:xfrm>
            <a:off x="2635250" y="6096000"/>
            <a:ext cx="6921500" cy="307777"/>
          </a:xfrm>
          <a:prstGeom prst="rect">
            <a:avLst/>
          </a:prstGeom>
          <a:noFill/>
        </p:spPr>
        <p:txBody>
          <a:bodyPr wrap="square" rtlCol="0">
            <a:spAutoFit/>
          </a:bodyPr>
          <a:lstStyle/>
          <a:p>
            <a:pPr algn="ctr"/>
            <a:r>
              <a:rPr lang="tr-TR" sz="1400" b="0" i="0" dirty="0">
                <a:solidFill>
                  <a:schemeClr val="tx1"/>
                </a:solidFill>
                <a:effectLst/>
                <a:latin typeface="Avenir Next LT Pro Light" panose="020B0304020202020204" pitchFamily="34" charset="-94"/>
                <a:cs typeface="Aparajita" panose="020B0502040204020203" pitchFamily="18" charset="0"/>
              </a:rPr>
              <a:t>Merkez Mah. İstiklal Sok. No:9 Şişli, İstanbul/Türkiye</a:t>
            </a:r>
            <a:endParaRPr lang="tr-TR" sz="1400" i="0" dirty="0">
              <a:solidFill>
                <a:schemeClr val="tx1"/>
              </a:solidFill>
              <a:latin typeface="Avenir Next LT Pro Light" panose="020B0304020202020204" pitchFamily="34" charset="-94"/>
              <a:cs typeface="Aparajita" panose="020B0502040204020203" pitchFamily="18" charset="0"/>
            </a:endParaRPr>
          </a:p>
        </p:txBody>
      </p:sp>
      <p:pic>
        <p:nvPicPr>
          <p:cNvPr id="4" name="Resim 3" descr="metin, ekran görüntüsü, tasarım içeren bir resim&#10;&#10;Açıklama otomatik olarak oluşturuldu">
            <a:extLst>
              <a:ext uri="{FF2B5EF4-FFF2-40B4-BE49-F238E27FC236}">
                <a16:creationId xmlns="" xmlns:a16="http://schemas.microsoft.com/office/drawing/2014/main" id="{0D279D0D-BFA5-B61A-0AEA-C7559B863E0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428"/>
            <a:ext cx="12192000" cy="6857143"/>
          </a:xfrm>
          <a:prstGeom prst="rect">
            <a:avLst/>
          </a:prstGeom>
        </p:spPr>
      </p:pic>
    </p:spTree>
    <p:extLst>
      <p:ext uri="{BB962C8B-B14F-4D97-AF65-F5344CB8AC3E}">
        <p14:creationId xmlns:p14="http://schemas.microsoft.com/office/powerpoint/2010/main" val="39693299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Özel Düzen">
    <p:spTree>
      <p:nvGrpSpPr>
        <p:cNvPr id="1" name=""/>
        <p:cNvGrpSpPr/>
        <p:nvPr/>
      </p:nvGrpSpPr>
      <p:grpSpPr>
        <a:xfrm>
          <a:off x="0" y="0"/>
          <a:ext cx="0" cy="0"/>
          <a:chOff x="0" y="0"/>
          <a:chExt cx="0" cy="0"/>
        </a:xfrm>
      </p:grpSpPr>
      <p:sp>
        <p:nvSpPr>
          <p:cNvPr id="3" name="Metin kutusu 2">
            <a:extLst>
              <a:ext uri="{FF2B5EF4-FFF2-40B4-BE49-F238E27FC236}">
                <a16:creationId xmlns="" xmlns:a16="http://schemas.microsoft.com/office/drawing/2014/main" id="{C26BF5C0-0427-90B7-3E04-272F76A39EBF}"/>
              </a:ext>
            </a:extLst>
          </p:cNvPr>
          <p:cNvSpPr txBox="1"/>
          <p:nvPr userDrawn="1"/>
        </p:nvSpPr>
        <p:spPr>
          <a:xfrm>
            <a:off x="2635250" y="6096000"/>
            <a:ext cx="6921500" cy="307777"/>
          </a:xfrm>
          <a:prstGeom prst="rect">
            <a:avLst/>
          </a:prstGeom>
          <a:noFill/>
        </p:spPr>
        <p:txBody>
          <a:bodyPr wrap="square" rtlCol="0">
            <a:spAutoFit/>
          </a:bodyPr>
          <a:lstStyle/>
          <a:p>
            <a:pPr algn="ctr"/>
            <a:r>
              <a:rPr lang="tr-TR" sz="1400" b="0" i="0" dirty="0">
                <a:solidFill>
                  <a:schemeClr val="tx1"/>
                </a:solidFill>
                <a:effectLst/>
                <a:latin typeface="Avenir Next LT Pro Light" panose="020B0304020202020204" pitchFamily="34" charset="-94"/>
                <a:cs typeface="Aparajita" panose="020B0502040204020203" pitchFamily="18" charset="0"/>
              </a:rPr>
              <a:t>Merkez Mah. İstiklal Sok. No:9 Şişli, İstanbul/Türkiye</a:t>
            </a:r>
            <a:endParaRPr lang="tr-TR" sz="1400" i="0" dirty="0">
              <a:solidFill>
                <a:schemeClr val="tx1"/>
              </a:solidFill>
              <a:latin typeface="Avenir Next LT Pro Light" panose="020B0304020202020204" pitchFamily="34" charset="-94"/>
              <a:cs typeface="Aparajita" panose="020B0502040204020203" pitchFamily="18" charset="0"/>
            </a:endParaRPr>
          </a:p>
        </p:txBody>
      </p:sp>
      <p:pic>
        <p:nvPicPr>
          <p:cNvPr id="4" name="Resim 3" descr="metin, ekran görüntüsü, tasarım içeren bir resim&#10;&#10;Açıklama otomatik olarak oluşturuldu">
            <a:extLst>
              <a:ext uri="{FF2B5EF4-FFF2-40B4-BE49-F238E27FC236}">
                <a16:creationId xmlns="" xmlns:a16="http://schemas.microsoft.com/office/drawing/2014/main" id="{0D279D0D-BFA5-B61A-0AEA-C7559B863E0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428"/>
            <a:ext cx="12192000" cy="6857143"/>
          </a:xfrm>
          <a:prstGeom prst="rect">
            <a:avLst/>
          </a:prstGeom>
        </p:spPr>
      </p:pic>
      <p:pic>
        <p:nvPicPr>
          <p:cNvPr id="5" name="Resim 4" descr="metin, tasarım, sabit, değişmeyen, muayyen, dikdörtgen içeren bir resim&#10;&#10;Açıklama otomatik olarak oluşturuldu">
            <a:extLst>
              <a:ext uri="{FF2B5EF4-FFF2-40B4-BE49-F238E27FC236}">
                <a16:creationId xmlns="" xmlns:a16="http://schemas.microsoft.com/office/drawing/2014/main" id="{9E44CAC3-7597-5F85-CB28-AD7099872D8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92" y="0"/>
            <a:ext cx="12190815" cy="6858000"/>
          </a:xfrm>
          <a:prstGeom prst="rect">
            <a:avLst/>
          </a:prstGeom>
        </p:spPr>
      </p:pic>
      <p:pic>
        <p:nvPicPr>
          <p:cNvPr id="6" name="Resim 5" descr="metin, tasarım, sabit, değişmeyen, muayyen, dikdörtgen içeren bir resim&#10;&#10;Açıklama otomatik olarak oluşturuldu">
            <a:extLst>
              <a:ext uri="{FF2B5EF4-FFF2-40B4-BE49-F238E27FC236}">
                <a16:creationId xmlns="" xmlns:a16="http://schemas.microsoft.com/office/drawing/2014/main" id="{12673B82-E294-4E77-C25D-D5CD0E5740C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52992" y="152400"/>
            <a:ext cx="12190815" cy="6858000"/>
          </a:xfrm>
          <a:prstGeom prst="rect">
            <a:avLst/>
          </a:prstGeom>
        </p:spPr>
      </p:pic>
    </p:spTree>
    <p:extLst>
      <p:ext uri="{BB962C8B-B14F-4D97-AF65-F5344CB8AC3E}">
        <p14:creationId xmlns:p14="http://schemas.microsoft.com/office/powerpoint/2010/main" val="40947281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Özel Düzen">
    <p:spTree>
      <p:nvGrpSpPr>
        <p:cNvPr id="1" name=""/>
        <p:cNvGrpSpPr/>
        <p:nvPr/>
      </p:nvGrpSpPr>
      <p:grpSpPr>
        <a:xfrm>
          <a:off x="0" y="0"/>
          <a:ext cx="0" cy="0"/>
          <a:chOff x="0" y="0"/>
          <a:chExt cx="0" cy="0"/>
        </a:xfrm>
      </p:grpSpPr>
      <p:sp>
        <p:nvSpPr>
          <p:cNvPr id="3" name="Metin kutusu 2">
            <a:extLst>
              <a:ext uri="{FF2B5EF4-FFF2-40B4-BE49-F238E27FC236}">
                <a16:creationId xmlns="" xmlns:a16="http://schemas.microsoft.com/office/drawing/2014/main" id="{C26BF5C0-0427-90B7-3E04-272F76A39EBF}"/>
              </a:ext>
            </a:extLst>
          </p:cNvPr>
          <p:cNvSpPr txBox="1"/>
          <p:nvPr userDrawn="1"/>
        </p:nvSpPr>
        <p:spPr>
          <a:xfrm>
            <a:off x="2635250" y="6096000"/>
            <a:ext cx="6921500" cy="307777"/>
          </a:xfrm>
          <a:prstGeom prst="rect">
            <a:avLst/>
          </a:prstGeom>
          <a:noFill/>
        </p:spPr>
        <p:txBody>
          <a:bodyPr wrap="square" rtlCol="0">
            <a:spAutoFit/>
          </a:bodyPr>
          <a:lstStyle/>
          <a:p>
            <a:pPr algn="ctr"/>
            <a:r>
              <a:rPr lang="tr-TR" sz="1400" b="0" i="0" dirty="0">
                <a:solidFill>
                  <a:schemeClr val="tx1"/>
                </a:solidFill>
                <a:effectLst/>
                <a:latin typeface="Avenir Next LT Pro Light" panose="020B0304020202020204" pitchFamily="34" charset="-94"/>
                <a:cs typeface="Aparajita" panose="020B0502040204020203" pitchFamily="18" charset="0"/>
              </a:rPr>
              <a:t>Merkez Mah. İstiklal Sok. No:9 Şişli, İstanbul/Türkiye</a:t>
            </a:r>
            <a:endParaRPr lang="tr-TR" sz="1400" i="0" dirty="0">
              <a:solidFill>
                <a:schemeClr val="tx1"/>
              </a:solidFill>
              <a:latin typeface="Avenir Next LT Pro Light" panose="020B0304020202020204" pitchFamily="34" charset="-94"/>
              <a:cs typeface="Aparajita" panose="020B0502040204020203" pitchFamily="18" charset="0"/>
            </a:endParaRPr>
          </a:p>
        </p:txBody>
      </p:sp>
      <p:pic>
        <p:nvPicPr>
          <p:cNvPr id="4" name="Resim 3" descr="metin, ekran görüntüsü, tasarım içeren bir resim&#10;&#10;Açıklama otomatik olarak oluşturuldu">
            <a:extLst>
              <a:ext uri="{FF2B5EF4-FFF2-40B4-BE49-F238E27FC236}">
                <a16:creationId xmlns="" xmlns:a16="http://schemas.microsoft.com/office/drawing/2014/main" id="{0D279D0D-BFA5-B61A-0AEA-C7559B863E0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428"/>
            <a:ext cx="12192000" cy="6857143"/>
          </a:xfrm>
          <a:prstGeom prst="rect">
            <a:avLst/>
          </a:prstGeom>
        </p:spPr>
      </p:pic>
      <p:pic>
        <p:nvPicPr>
          <p:cNvPr id="7" name="Resim 6" descr="metin, ekran görüntüsü, tasarım, dikdörtgen içeren bir resim&#10;&#10;Açıklama otomatik olarak oluşturuldu">
            <a:extLst>
              <a:ext uri="{FF2B5EF4-FFF2-40B4-BE49-F238E27FC236}">
                <a16:creationId xmlns="" xmlns:a16="http://schemas.microsoft.com/office/drawing/2014/main" id="{783A2B26-8438-B540-8952-ED603DB6120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92" y="0"/>
            <a:ext cx="12190815" cy="6858000"/>
          </a:xfrm>
          <a:prstGeom prst="rect">
            <a:avLst/>
          </a:prstGeom>
        </p:spPr>
      </p:pic>
      <p:pic>
        <p:nvPicPr>
          <p:cNvPr id="5" name="Resim 4" descr="metin, ekran görüntüsü, tasarım, defter içeren bir resim&#10;&#10;Açıklama otomatik olarak oluşturuldu">
            <a:extLst>
              <a:ext uri="{FF2B5EF4-FFF2-40B4-BE49-F238E27FC236}">
                <a16:creationId xmlns="" xmlns:a16="http://schemas.microsoft.com/office/drawing/2014/main" id="{F1A58EB2-50FE-C271-6E25-5EB38795B0C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354" y="0"/>
            <a:ext cx="12189291" cy="6858000"/>
          </a:xfrm>
          <a:prstGeom prst="rect">
            <a:avLst/>
          </a:prstGeom>
        </p:spPr>
      </p:pic>
    </p:spTree>
    <p:extLst>
      <p:ext uri="{BB962C8B-B14F-4D97-AF65-F5344CB8AC3E}">
        <p14:creationId xmlns:p14="http://schemas.microsoft.com/office/powerpoint/2010/main" val="11077347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Özel Düzen">
    <p:spTree>
      <p:nvGrpSpPr>
        <p:cNvPr id="1" name=""/>
        <p:cNvGrpSpPr/>
        <p:nvPr/>
      </p:nvGrpSpPr>
      <p:grpSpPr>
        <a:xfrm>
          <a:off x="0" y="0"/>
          <a:ext cx="0" cy="0"/>
          <a:chOff x="0" y="0"/>
          <a:chExt cx="0" cy="0"/>
        </a:xfrm>
      </p:grpSpPr>
      <p:sp>
        <p:nvSpPr>
          <p:cNvPr id="3" name="Metin kutusu 2">
            <a:extLst>
              <a:ext uri="{FF2B5EF4-FFF2-40B4-BE49-F238E27FC236}">
                <a16:creationId xmlns="" xmlns:a16="http://schemas.microsoft.com/office/drawing/2014/main" id="{C26BF5C0-0427-90B7-3E04-272F76A39EBF}"/>
              </a:ext>
            </a:extLst>
          </p:cNvPr>
          <p:cNvSpPr txBox="1"/>
          <p:nvPr userDrawn="1"/>
        </p:nvSpPr>
        <p:spPr>
          <a:xfrm>
            <a:off x="2635250" y="6096000"/>
            <a:ext cx="6921500" cy="307777"/>
          </a:xfrm>
          <a:prstGeom prst="rect">
            <a:avLst/>
          </a:prstGeom>
          <a:noFill/>
        </p:spPr>
        <p:txBody>
          <a:bodyPr wrap="square" rtlCol="0">
            <a:spAutoFit/>
          </a:bodyPr>
          <a:lstStyle/>
          <a:p>
            <a:pPr algn="ctr"/>
            <a:r>
              <a:rPr lang="tr-TR" sz="1400" b="0" i="0" dirty="0">
                <a:solidFill>
                  <a:schemeClr val="tx1"/>
                </a:solidFill>
                <a:effectLst/>
                <a:latin typeface="Avenir Next LT Pro Light" panose="020B0304020202020204" pitchFamily="34" charset="-94"/>
                <a:cs typeface="Aparajita" panose="020B0502040204020203" pitchFamily="18" charset="0"/>
              </a:rPr>
              <a:t>Merkez Mah. İstiklal Sok. No:9 Şişli, İstanbul/Türkiye</a:t>
            </a:r>
            <a:endParaRPr lang="tr-TR" sz="1400" i="0" dirty="0">
              <a:solidFill>
                <a:schemeClr val="tx1"/>
              </a:solidFill>
              <a:latin typeface="Avenir Next LT Pro Light" panose="020B0304020202020204" pitchFamily="34" charset="-94"/>
              <a:cs typeface="Aparajita" panose="020B0502040204020203" pitchFamily="18" charset="0"/>
            </a:endParaRPr>
          </a:p>
        </p:txBody>
      </p:sp>
      <p:pic>
        <p:nvPicPr>
          <p:cNvPr id="4" name="Resim 3" descr="metin, ekran görüntüsü, tasarım içeren bir resim&#10;&#10;Açıklama otomatik olarak oluşturuldu">
            <a:extLst>
              <a:ext uri="{FF2B5EF4-FFF2-40B4-BE49-F238E27FC236}">
                <a16:creationId xmlns="" xmlns:a16="http://schemas.microsoft.com/office/drawing/2014/main" id="{0D279D0D-BFA5-B61A-0AEA-C7559B863E0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428"/>
            <a:ext cx="12192000" cy="6857143"/>
          </a:xfrm>
          <a:prstGeom prst="rect">
            <a:avLst/>
          </a:prstGeom>
        </p:spPr>
      </p:pic>
      <p:pic>
        <p:nvPicPr>
          <p:cNvPr id="7" name="Resim 6" descr="metin, ekran görüntüsü, tasarım, dikdörtgen içeren bir resim&#10;&#10;Açıklama otomatik olarak oluşturuldu">
            <a:extLst>
              <a:ext uri="{FF2B5EF4-FFF2-40B4-BE49-F238E27FC236}">
                <a16:creationId xmlns="" xmlns:a16="http://schemas.microsoft.com/office/drawing/2014/main" id="{783A2B26-8438-B540-8952-ED603DB6120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92" y="0"/>
            <a:ext cx="12190815" cy="6858000"/>
          </a:xfrm>
          <a:prstGeom prst="rect">
            <a:avLst/>
          </a:prstGeom>
        </p:spPr>
      </p:pic>
    </p:spTree>
    <p:extLst>
      <p:ext uri="{BB962C8B-B14F-4D97-AF65-F5344CB8AC3E}">
        <p14:creationId xmlns:p14="http://schemas.microsoft.com/office/powerpoint/2010/main" val="8999266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Özel Düzen">
    <p:spTree>
      <p:nvGrpSpPr>
        <p:cNvPr id="1" name=""/>
        <p:cNvGrpSpPr/>
        <p:nvPr/>
      </p:nvGrpSpPr>
      <p:grpSpPr>
        <a:xfrm>
          <a:off x="0" y="0"/>
          <a:ext cx="0" cy="0"/>
          <a:chOff x="0" y="0"/>
          <a:chExt cx="0" cy="0"/>
        </a:xfrm>
      </p:grpSpPr>
    </p:spTree>
    <p:extLst>
      <p:ext uri="{BB962C8B-B14F-4D97-AF65-F5344CB8AC3E}">
        <p14:creationId xmlns:p14="http://schemas.microsoft.com/office/powerpoint/2010/main" val="215642719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5.xml"/><Relationship Id="rId7" Type="http://schemas.openxmlformats.org/officeDocument/2006/relationships/image" Target="../media/image3.jpeg"/><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theme" Target="../theme/theme2.xml"/><Relationship Id="rId5" Type="http://schemas.openxmlformats.org/officeDocument/2006/relationships/slideLayout" Target="../slideLayouts/slideLayout7.xml"/><Relationship Id="rId4"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Başlık Yer Tutucusu 8">
            <a:extLst>
              <a:ext uri="{FF2B5EF4-FFF2-40B4-BE49-F238E27FC236}">
                <a16:creationId xmlns="" xmlns:a16="http://schemas.microsoft.com/office/drawing/2014/main" id="{CA0E9781-7FBF-43BD-DEF4-1B8F1BE6CC6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dirty="0"/>
              <a:t>Asıl başlık stilini düzenlemek için tıklayın</a:t>
            </a:r>
          </a:p>
        </p:txBody>
      </p:sp>
      <p:pic>
        <p:nvPicPr>
          <p:cNvPr id="12" name="Resim 11">
            <a:extLst>
              <a:ext uri="{FF2B5EF4-FFF2-40B4-BE49-F238E27FC236}">
                <a16:creationId xmlns="" xmlns:a16="http://schemas.microsoft.com/office/drawing/2014/main" id="{A74751CC-7AC9-005E-0DC1-70ED772D3D44}"/>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175641905"/>
      </p:ext>
    </p:extLst>
  </p:cSld>
  <p:clrMap bg1="lt1" tx1="dk1" bg2="lt2" tx2="dk2" accent1="accent1" accent2="accent2" accent3="accent3" accent4="accent4" accent5="accent5" accent6="accent6" hlink="hlink" folHlink="folHlink"/>
  <p:sldLayoutIdLst>
    <p:sldLayoutId id="2147483650" r:id="rId1"/>
    <p:sldLayoutId id="2147483651"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Resim 7">
            <a:extLst>
              <a:ext uri="{FF2B5EF4-FFF2-40B4-BE49-F238E27FC236}">
                <a16:creationId xmlns="" xmlns:a16="http://schemas.microsoft.com/office/drawing/2014/main" id="{3EDF7FDD-B378-2CB7-37AF-FAE0357C9D7A}"/>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5416" y="0"/>
            <a:ext cx="12186584" cy="6858000"/>
          </a:xfrm>
          <a:prstGeom prst="rect">
            <a:avLst/>
          </a:prstGeom>
        </p:spPr>
      </p:pic>
    </p:spTree>
    <p:extLst>
      <p:ext uri="{BB962C8B-B14F-4D97-AF65-F5344CB8AC3E}">
        <p14:creationId xmlns:p14="http://schemas.microsoft.com/office/powerpoint/2010/main" val="1147725258"/>
      </p:ext>
    </p:extLst>
  </p:cSld>
  <p:clrMap bg1="lt1" tx1="dk1" bg2="lt2" tx2="dk2" accent1="accent1" accent2="accent2" accent3="accent3" accent4="accent4" accent5="accent5" accent6="accent6" hlink="hlink" folHlink="folHlink"/>
  <p:sldLayoutIdLst>
    <p:sldLayoutId id="2147483653" r:id="rId1"/>
    <p:sldLayoutId id="2147483654" r:id="rId2"/>
    <p:sldLayoutId id="2147483656" r:id="rId3"/>
    <p:sldLayoutId id="2147483655" r:id="rId4"/>
    <p:sldLayoutId id="2147483657"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2.png"/><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5">
            <a:extLst>
              <a:ext uri="{FF2B5EF4-FFF2-40B4-BE49-F238E27FC236}">
                <a16:creationId xmlns="" xmlns:a16="http://schemas.microsoft.com/office/drawing/2014/main" id="{39DD9CA0-405A-C7DA-2682-B6DD0C9EAFE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0" y="1490960"/>
            <a:ext cx="6096000" cy="1079520"/>
          </a:xfrm>
          <a:prstGeom prst="rect">
            <a:avLst/>
          </a:prstGeom>
        </p:spPr>
      </p:pic>
      <p:pic>
        <p:nvPicPr>
          <p:cNvPr id="4" name="Resim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95600" y="1752600"/>
            <a:ext cx="6172200" cy="685800"/>
          </a:xfrm>
          <a:prstGeom prst="rect">
            <a:avLst/>
          </a:prstGeom>
        </p:spPr>
      </p:pic>
      <p:pic>
        <p:nvPicPr>
          <p:cNvPr id="7" name="Resim 6"/>
          <p:cNvPicPr>
            <a:picLocks noChangeAspect="1"/>
          </p:cNvPicPr>
          <p:nvPr/>
        </p:nvPicPr>
        <p:blipFill rotWithShape="1">
          <a:blip r:embed="rId4">
            <a:extLst>
              <a:ext uri="{28A0092B-C50C-407E-A947-70E740481C1C}">
                <a14:useLocalDpi xmlns:a14="http://schemas.microsoft.com/office/drawing/2010/main" val="0"/>
              </a:ext>
            </a:extLst>
          </a:blip>
          <a:srcRect r="10040"/>
          <a:stretch/>
        </p:blipFill>
        <p:spPr>
          <a:xfrm>
            <a:off x="7162800" y="1954162"/>
            <a:ext cx="2048194" cy="428685"/>
          </a:xfrm>
          <a:prstGeom prst="rect">
            <a:avLst/>
          </a:prstGeom>
        </p:spPr>
      </p:pic>
      <p:pic>
        <p:nvPicPr>
          <p:cNvPr id="5" name="Resim 4"/>
          <p:cNvPicPr>
            <a:picLocks noChangeAspect="1"/>
          </p:cNvPicPr>
          <p:nvPr/>
        </p:nvPicPr>
        <p:blipFill rotWithShape="1">
          <a:blip r:embed="rId5">
            <a:extLst>
              <a:ext uri="{28A0092B-C50C-407E-A947-70E740481C1C}">
                <a14:useLocalDpi xmlns:a14="http://schemas.microsoft.com/office/drawing/2010/main" val="0"/>
              </a:ext>
            </a:extLst>
          </a:blip>
          <a:srcRect l="3905" t="13056" r="3905" b="17388"/>
          <a:stretch/>
        </p:blipFill>
        <p:spPr>
          <a:xfrm>
            <a:off x="4800599" y="1905000"/>
            <a:ext cx="2590801" cy="914400"/>
          </a:xfrm>
          <a:prstGeom prst="rect">
            <a:avLst/>
          </a:prstGeom>
        </p:spPr>
      </p:pic>
      <p:sp>
        <p:nvSpPr>
          <p:cNvPr id="3" name="Metin kutusu 2">
            <a:extLst>
              <a:ext uri="{FF2B5EF4-FFF2-40B4-BE49-F238E27FC236}">
                <a16:creationId xmlns="" xmlns:a16="http://schemas.microsoft.com/office/drawing/2014/main" id="{507E5F09-5041-98AE-4495-D7FDE3ED11C0}"/>
              </a:ext>
            </a:extLst>
          </p:cNvPr>
          <p:cNvSpPr txBox="1"/>
          <p:nvPr/>
        </p:nvSpPr>
        <p:spPr>
          <a:xfrm>
            <a:off x="447868" y="3188349"/>
            <a:ext cx="11448661" cy="1569660"/>
          </a:xfrm>
          <a:prstGeom prst="rect">
            <a:avLst/>
          </a:prstGeom>
          <a:noFill/>
        </p:spPr>
        <p:txBody>
          <a:bodyPr wrap="square" rtlCol="0">
            <a:spAutoFit/>
          </a:bodyPr>
          <a:lstStyle/>
          <a:p>
            <a:pPr algn="ctr"/>
            <a:r>
              <a:rPr lang="tr-TR" sz="3200" b="1" spc="155" dirty="0">
                <a:solidFill>
                  <a:srgbClr val="242424"/>
                </a:solidFill>
              </a:rPr>
              <a:t>TOPLUMUN DİŞ SAĞLIĞI İLE İLGİLİ </a:t>
            </a:r>
          </a:p>
          <a:p>
            <a:pPr algn="ctr"/>
            <a:r>
              <a:rPr lang="tr-TR" sz="3200" b="1" spc="155" dirty="0">
                <a:solidFill>
                  <a:srgbClr val="242424"/>
                </a:solidFill>
              </a:rPr>
              <a:t>FARKINDALIK VE BİLGİ DÜZEYİNİN ARTIRILMASI PROJESİ</a:t>
            </a:r>
            <a:endParaRPr lang="tr-TR" sz="3200" b="1" dirty="0"/>
          </a:p>
        </p:txBody>
      </p:sp>
    </p:spTree>
    <p:extLst>
      <p:ext uri="{BB962C8B-B14F-4D97-AF65-F5344CB8AC3E}">
        <p14:creationId xmlns:p14="http://schemas.microsoft.com/office/powerpoint/2010/main" val="41668479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99473DCD-3BE6-E73B-904E-B5A5CAC81374}"/>
            </a:ext>
          </a:extLst>
        </p:cNvPr>
        <p:cNvGrpSpPr/>
        <p:nvPr/>
      </p:nvGrpSpPr>
      <p:grpSpPr>
        <a:xfrm>
          <a:off x="0" y="0"/>
          <a:ext cx="0" cy="0"/>
          <a:chOff x="0" y="0"/>
          <a:chExt cx="0" cy="0"/>
        </a:xfrm>
      </p:grpSpPr>
      <p:pic>
        <p:nvPicPr>
          <p:cNvPr id="3" name="Resim 2">
            <a:extLst>
              <a:ext uri="{FF2B5EF4-FFF2-40B4-BE49-F238E27FC236}">
                <a16:creationId xmlns="" xmlns:a16="http://schemas.microsoft.com/office/drawing/2014/main" id="{3B6D98F6-5DFF-FBA5-2A79-57D4A24EBA8E}"/>
              </a:ext>
            </a:extLst>
          </p:cNvPr>
          <p:cNvPicPr>
            <a:picLocks noChangeAspect="1"/>
          </p:cNvPicPr>
          <p:nvPr/>
        </p:nvPicPr>
        <p:blipFill>
          <a:blip r:embed="rId2"/>
          <a:stretch>
            <a:fillRect/>
          </a:stretch>
        </p:blipFill>
        <p:spPr>
          <a:xfrm>
            <a:off x="1645920" y="116482"/>
            <a:ext cx="1478407" cy="654115"/>
          </a:xfrm>
          <a:prstGeom prst="rect">
            <a:avLst/>
          </a:prstGeom>
        </p:spPr>
      </p:pic>
      <p:sp>
        <p:nvSpPr>
          <p:cNvPr id="19" name="object 2" descr="$PPTXTitle">
            <a:extLst>
              <a:ext uri="{FF2B5EF4-FFF2-40B4-BE49-F238E27FC236}">
                <a16:creationId xmlns="" xmlns:a16="http://schemas.microsoft.com/office/drawing/2014/main" id="{E16E298E-6DF7-7F26-73C4-1C14A2107956}"/>
              </a:ext>
            </a:extLst>
          </p:cNvPr>
          <p:cNvSpPr txBox="1">
            <a:spLocks/>
          </p:cNvSpPr>
          <p:nvPr/>
        </p:nvSpPr>
        <p:spPr>
          <a:xfrm>
            <a:off x="596290" y="338709"/>
            <a:ext cx="11595710" cy="911018"/>
          </a:xfrm>
          <a:prstGeom prst="rect">
            <a:avLst/>
          </a:prstGeom>
        </p:spPr>
        <p:txBody>
          <a:bodyPr vert="horz" wrap="square" lIns="0" tIns="433323" rIns="0" bIns="0" rtlCol="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638175" marR="5080">
              <a:lnSpc>
                <a:spcPts val="3890"/>
              </a:lnSpc>
              <a:spcBef>
                <a:spcPts val="585"/>
              </a:spcBef>
            </a:pPr>
            <a:r>
              <a:rPr lang="tr-TR" sz="2800" dirty="0"/>
              <a:t>Toplumun Diş Sağlığı  ile İlgili Farkındalık </a:t>
            </a:r>
            <a:r>
              <a:rPr lang="tr-TR" sz="2800" dirty="0">
                <a:latin typeface="Corbel"/>
                <a:cs typeface="Corbel"/>
              </a:rPr>
              <a:t>Programı</a:t>
            </a:r>
            <a:r>
              <a:rPr lang="tr-TR" sz="2800" spc="-50" dirty="0">
                <a:latin typeface="Corbel"/>
                <a:cs typeface="Corbel"/>
              </a:rPr>
              <a:t> </a:t>
            </a:r>
            <a:r>
              <a:rPr lang="tr-TR" sz="2800" spc="-10" dirty="0">
                <a:latin typeface="Corbel"/>
                <a:cs typeface="Corbel"/>
              </a:rPr>
              <a:t>Katılımcı Analizi</a:t>
            </a:r>
            <a:endParaRPr lang="tr-TR" sz="2800" dirty="0">
              <a:latin typeface="Corbel"/>
              <a:cs typeface="Corbel"/>
            </a:endParaRPr>
          </a:p>
        </p:txBody>
      </p:sp>
      <p:sp>
        <p:nvSpPr>
          <p:cNvPr id="32" name="object 10">
            <a:extLst>
              <a:ext uri="{FF2B5EF4-FFF2-40B4-BE49-F238E27FC236}">
                <a16:creationId xmlns="" xmlns:a16="http://schemas.microsoft.com/office/drawing/2014/main" id="{9831C76B-E77B-C6FB-41F3-145B28169067}"/>
              </a:ext>
            </a:extLst>
          </p:cNvPr>
          <p:cNvSpPr txBox="1"/>
          <p:nvPr/>
        </p:nvSpPr>
        <p:spPr>
          <a:xfrm>
            <a:off x="4681854" y="2858769"/>
            <a:ext cx="139644" cy="167354"/>
          </a:xfrm>
          <a:prstGeom prst="rect">
            <a:avLst/>
          </a:prstGeom>
        </p:spPr>
        <p:txBody>
          <a:bodyPr vert="horz" wrap="square" lIns="0" tIns="13335" rIns="0" bIns="0" rtlCol="0">
            <a:spAutoFit/>
          </a:bodyPr>
          <a:lstStyle/>
          <a:p>
            <a:pPr>
              <a:lnSpc>
                <a:spcPct val="100000"/>
              </a:lnSpc>
              <a:spcBef>
                <a:spcPts val="105"/>
              </a:spcBef>
            </a:pPr>
            <a:r>
              <a:rPr sz="1000" b="1" spc="-25" dirty="0">
                <a:solidFill>
                  <a:srgbClr val="FFFFFF"/>
                </a:solidFill>
                <a:latin typeface="Corbel"/>
                <a:cs typeface="Corbel"/>
              </a:rPr>
              <a:t>20</a:t>
            </a:r>
            <a:endParaRPr sz="1000">
              <a:latin typeface="Corbel"/>
              <a:cs typeface="Corbel"/>
            </a:endParaRPr>
          </a:p>
        </p:txBody>
      </p:sp>
      <p:sp>
        <p:nvSpPr>
          <p:cNvPr id="34" name="object 11">
            <a:extLst>
              <a:ext uri="{FF2B5EF4-FFF2-40B4-BE49-F238E27FC236}">
                <a16:creationId xmlns="" xmlns:a16="http://schemas.microsoft.com/office/drawing/2014/main" id="{4F1769E4-C6EC-E218-93AB-979DFE9D5BBC}"/>
              </a:ext>
            </a:extLst>
          </p:cNvPr>
          <p:cNvSpPr txBox="1"/>
          <p:nvPr/>
        </p:nvSpPr>
        <p:spPr>
          <a:xfrm>
            <a:off x="6805929" y="3888104"/>
            <a:ext cx="139644" cy="167354"/>
          </a:xfrm>
          <a:prstGeom prst="rect">
            <a:avLst/>
          </a:prstGeom>
        </p:spPr>
        <p:txBody>
          <a:bodyPr vert="horz" wrap="square" lIns="0" tIns="13335" rIns="0" bIns="0" rtlCol="0">
            <a:spAutoFit/>
          </a:bodyPr>
          <a:lstStyle/>
          <a:p>
            <a:pPr>
              <a:lnSpc>
                <a:spcPct val="100000"/>
              </a:lnSpc>
              <a:spcBef>
                <a:spcPts val="105"/>
              </a:spcBef>
            </a:pPr>
            <a:r>
              <a:rPr sz="1000" b="1" spc="-25" dirty="0">
                <a:solidFill>
                  <a:srgbClr val="FFFFFF"/>
                </a:solidFill>
                <a:latin typeface="Corbel"/>
                <a:cs typeface="Corbel"/>
              </a:rPr>
              <a:t>10</a:t>
            </a:r>
            <a:endParaRPr sz="1000">
              <a:latin typeface="Corbel"/>
              <a:cs typeface="Corbel"/>
            </a:endParaRPr>
          </a:p>
        </p:txBody>
      </p:sp>
      <p:sp>
        <p:nvSpPr>
          <p:cNvPr id="36" name="object 12">
            <a:extLst>
              <a:ext uri="{FF2B5EF4-FFF2-40B4-BE49-F238E27FC236}">
                <a16:creationId xmlns="" xmlns:a16="http://schemas.microsoft.com/office/drawing/2014/main" id="{CEFE5ED4-F7CF-7CDB-7CA1-43E99E13A141}"/>
              </a:ext>
            </a:extLst>
          </p:cNvPr>
          <p:cNvSpPr txBox="1"/>
          <p:nvPr/>
        </p:nvSpPr>
        <p:spPr>
          <a:xfrm>
            <a:off x="4225797" y="5733034"/>
            <a:ext cx="1031886" cy="152606"/>
          </a:xfrm>
          <a:prstGeom prst="rect">
            <a:avLst/>
          </a:prstGeom>
        </p:spPr>
        <p:txBody>
          <a:bodyPr vert="horz" wrap="square" lIns="0" tIns="13970" rIns="0" bIns="0" rtlCol="0">
            <a:spAutoFit/>
          </a:bodyPr>
          <a:lstStyle/>
          <a:p>
            <a:pPr>
              <a:lnSpc>
                <a:spcPct val="100000"/>
              </a:lnSpc>
              <a:spcBef>
                <a:spcPts val="110"/>
              </a:spcBef>
            </a:pPr>
            <a:r>
              <a:rPr sz="900" dirty="0">
                <a:solidFill>
                  <a:srgbClr val="585858"/>
                </a:solidFill>
                <a:latin typeface="Corbel"/>
                <a:cs typeface="Corbel"/>
              </a:rPr>
              <a:t>Tahmini</a:t>
            </a:r>
            <a:r>
              <a:rPr sz="900" spc="-45" dirty="0">
                <a:solidFill>
                  <a:srgbClr val="585858"/>
                </a:solidFill>
                <a:latin typeface="Corbel"/>
                <a:cs typeface="Corbel"/>
              </a:rPr>
              <a:t> </a:t>
            </a:r>
            <a:r>
              <a:rPr sz="900" dirty="0">
                <a:solidFill>
                  <a:srgbClr val="585858"/>
                </a:solidFill>
                <a:latin typeface="Corbel"/>
                <a:cs typeface="Corbel"/>
              </a:rPr>
              <a:t>Katılım</a:t>
            </a:r>
            <a:r>
              <a:rPr sz="900" spc="-35" dirty="0">
                <a:solidFill>
                  <a:srgbClr val="585858"/>
                </a:solidFill>
                <a:latin typeface="Corbel"/>
                <a:cs typeface="Corbel"/>
              </a:rPr>
              <a:t> </a:t>
            </a:r>
            <a:r>
              <a:rPr sz="900" spc="-10" dirty="0">
                <a:solidFill>
                  <a:srgbClr val="585858"/>
                </a:solidFill>
                <a:latin typeface="Corbel"/>
                <a:cs typeface="Corbel"/>
              </a:rPr>
              <a:t>Sayısı</a:t>
            </a:r>
            <a:endParaRPr sz="900" dirty="0">
              <a:latin typeface="Corbel"/>
              <a:cs typeface="Corbel"/>
            </a:endParaRPr>
          </a:p>
        </p:txBody>
      </p:sp>
      <p:sp>
        <p:nvSpPr>
          <p:cNvPr id="38" name="object 13">
            <a:extLst>
              <a:ext uri="{FF2B5EF4-FFF2-40B4-BE49-F238E27FC236}">
                <a16:creationId xmlns="" xmlns:a16="http://schemas.microsoft.com/office/drawing/2014/main" id="{88595E8F-8EEF-44B8-F141-D63CDE0A1C7A}"/>
              </a:ext>
            </a:extLst>
          </p:cNvPr>
          <p:cNvSpPr txBox="1"/>
          <p:nvPr/>
        </p:nvSpPr>
        <p:spPr>
          <a:xfrm>
            <a:off x="6225285" y="5733034"/>
            <a:ext cx="1272247" cy="152606"/>
          </a:xfrm>
          <a:prstGeom prst="rect">
            <a:avLst/>
          </a:prstGeom>
        </p:spPr>
        <p:txBody>
          <a:bodyPr vert="horz" wrap="square" lIns="0" tIns="13970" rIns="0" bIns="0" rtlCol="0">
            <a:spAutoFit/>
          </a:bodyPr>
          <a:lstStyle/>
          <a:p>
            <a:pPr>
              <a:lnSpc>
                <a:spcPct val="100000"/>
              </a:lnSpc>
              <a:spcBef>
                <a:spcPts val="110"/>
              </a:spcBef>
            </a:pPr>
            <a:r>
              <a:rPr sz="900" spc="-10" dirty="0">
                <a:solidFill>
                  <a:srgbClr val="585858"/>
                </a:solidFill>
                <a:latin typeface="Corbel"/>
                <a:cs typeface="Corbel"/>
              </a:rPr>
              <a:t>Eğitime</a:t>
            </a:r>
            <a:r>
              <a:rPr sz="900" spc="-15" dirty="0">
                <a:solidFill>
                  <a:srgbClr val="585858"/>
                </a:solidFill>
                <a:latin typeface="Corbel"/>
                <a:cs typeface="Corbel"/>
              </a:rPr>
              <a:t> </a:t>
            </a:r>
            <a:r>
              <a:rPr sz="900" dirty="0" err="1">
                <a:solidFill>
                  <a:srgbClr val="585858"/>
                </a:solidFill>
                <a:latin typeface="Corbel"/>
                <a:cs typeface="Corbel"/>
              </a:rPr>
              <a:t>Katılan</a:t>
            </a:r>
            <a:r>
              <a:rPr sz="900" spc="-15" dirty="0">
                <a:solidFill>
                  <a:srgbClr val="585858"/>
                </a:solidFill>
                <a:latin typeface="Corbel"/>
                <a:cs typeface="Corbel"/>
              </a:rPr>
              <a:t> </a:t>
            </a:r>
            <a:r>
              <a:rPr lang="tr-TR" sz="900" dirty="0">
                <a:solidFill>
                  <a:srgbClr val="585858"/>
                </a:solidFill>
                <a:latin typeface="Corbel"/>
                <a:cs typeface="Corbel"/>
              </a:rPr>
              <a:t>Vatandaş</a:t>
            </a:r>
            <a:endParaRPr sz="900" dirty="0">
              <a:latin typeface="Corbel"/>
              <a:cs typeface="Corbel"/>
            </a:endParaRPr>
          </a:p>
        </p:txBody>
      </p:sp>
      <p:sp>
        <p:nvSpPr>
          <p:cNvPr id="40" name="object 14" descr="$PPTXTitle">
            <a:extLst>
              <a:ext uri="{FF2B5EF4-FFF2-40B4-BE49-F238E27FC236}">
                <a16:creationId xmlns="" xmlns:a16="http://schemas.microsoft.com/office/drawing/2014/main" id="{8E4BB475-C183-BF38-B52D-A891B6B9B7DB}"/>
              </a:ext>
            </a:extLst>
          </p:cNvPr>
          <p:cNvSpPr txBox="1">
            <a:spLocks/>
          </p:cNvSpPr>
          <p:nvPr/>
        </p:nvSpPr>
        <p:spPr>
          <a:xfrm>
            <a:off x="3752321" y="2129862"/>
            <a:ext cx="3687532" cy="579646"/>
          </a:xfrm>
          <a:prstGeom prst="rect">
            <a:avLst/>
          </a:prstGeom>
        </p:spPr>
        <p:txBody>
          <a:bodyPr vert="horz" wrap="square" lIns="0" tIns="12700" rIns="0" bIns="0" rtlCol="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R="5080" algn="ctr">
              <a:lnSpc>
                <a:spcPct val="100000"/>
              </a:lnSpc>
              <a:spcBef>
                <a:spcPts val="100"/>
              </a:spcBef>
            </a:pPr>
            <a:r>
              <a:rPr lang="tr-TR" sz="1800" b="1" dirty="0">
                <a:latin typeface="Corbel"/>
                <a:cs typeface="Corbel"/>
              </a:rPr>
              <a:t>AĞIZ VE DİŞ SAĞLIĞI EĞİTİMİ</a:t>
            </a:r>
            <a:endParaRPr lang="tr-TR" sz="1800" dirty="0">
              <a:latin typeface="Corbel"/>
              <a:cs typeface="Corbel"/>
            </a:endParaRPr>
          </a:p>
          <a:p>
            <a:pPr marR="4445" algn="ctr">
              <a:lnSpc>
                <a:spcPct val="100000"/>
              </a:lnSpc>
              <a:spcBef>
                <a:spcPts val="50"/>
              </a:spcBef>
            </a:pPr>
            <a:r>
              <a:rPr lang="tr-TR" sz="1800" b="1" spc="-25" dirty="0">
                <a:latin typeface="Corbel"/>
                <a:cs typeface="Corbel"/>
              </a:rPr>
              <a:t>KATILIM</a:t>
            </a:r>
            <a:r>
              <a:rPr lang="tr-TR" sz="1800" b="1" spc="-50" dirty="0">
                <a:latin typeface="Corbel"/>
                <a:cs typeface="Corbel"/>
              </a:rPr>
              <a:t> </a:t>
            </a:r>
            <a:r>
              <a:rPr lang="tr-TR" sz="1800" b="1" spc="-10" dirty="0">
                <a:latin typeface="Corbel"/>
                <a:cs typeface="Corbel"/>
              </a:rPr>
              <a:t>ORANI</a:t>
            </a:r>
            <a:endParaRPr lang="tr-TR" sz="1800" dirty="0">
              <a:latin typeface="Corbel"/>
              <a:cs typeface="Corbel"/>
            </a:endParaRPr>
          </a:p>
        </p:txBody>
      </p:sp>
      <p:sp>
        <p:nvSpPr>
          <p:cNvPr id="42" name="object 15">
            <a:extLst>
              <a:ext uri="{FF2B5EF4-FFF2-40B4-BE49-F238E27FC236}">
                <a16:creationId xmlns="" xmlns:a16="http://schemas.microsoft.com/office/drawing/2014/main" id="{C9E449DB-29C8-BADE-6541-21CD4B48D549}"/>
              </a:ext>
            </a:extLst>
          </p:cNvPr>
          <p:cNvSpPr/>
          <p:nvPr/>
        </p:nvSpPr>
        <p:spPr>
          <a:xfrm>
            <a:off x="3545839" y="3233650"/>
            <a:ext cx="4318001" cy="3009207"/>
          </a:xfrm>
          <a:custGeom>
            <a:avLst/>
            <a:gdLst/>
            <a:ahLst/>
            <a:cxnLst/>
            <a:rect l="l" t="t" r="r" b="b"/>
            <a:pathLst>
              <a:path w="4526280" h="4538980">
                <a:moveTo>
                  <a:pt x="0" y="4538472"/>
                </a:moveTo>
                <a:lnTo>
                  <a:pt x="4526280" y="4538472"/>
                </a:lnTo>
                <a:lnTo>
                  <a:pt x="4526280" y="0"/>
                </a:lnTo>
                <a:lnTo>
                  <a:pt x="0" y="0"/>
                </a:lnTo>
                <a:lnTo>
                  <a:pt x="0" y="4538472"/>
                </a:lnTo>
                <a:close/>
              </a:path>
            </a:pathLst>
          </a:custGeom>
          <a:ln w="9144">
            <a:solidFill>
              <a:srgbClr val="D9D9D9"/>
            </a:solidFill>
          </a:ln>
        </p:spPr>
        <p:txBody>
          <a:bodyPr wrap="square" lIns="0" tIns="0" rIns="0" bIns="0" rtlCol="0"/>
          <a:lstStyle/>
          <a:p>
            <a:endParaRPr/>
          </a:p>
        </p:txBody>
      </p:sp>
      <p:pic>
        <p:nvPicPr>
          <p:cNvPr id="44" name="object 8">
            <a:extLst>
              <a:ext uri="{FF2B5EF4-FFF2-40B4-BE49-F238E27FC236}">
                <a16:creationId xmlns="" xmlns:a16="http://schemas.microsoft.com/office/drawing/2014/main" id="{0764D5A3-C7B9-3F88-389D-3CA152386CBB}"/>
              </a:ext>
            </a:extLst>
          </p:cNvPr>
          <p:cNvPicPr/>
          <p:nvPr/>
        </p:nvPicPr>
        <p:blipFill>
          <a:blip r:embed="rId3" cstate="print"/>
          <a:stretch>
            <a:fillRect/>
          </a:stretch>
        </p:blipFill>
        <p:spPr>
          <a:xfrm>
            <a:off x="3996818" y="4143341"/>
            <a:ext cx="1465154" cy="1606964"/>
          </a:xfrm>
          <a:prstGeom prst="rect">
            <a:avLst/>
          </a:prstGeom>
        </p:spPr>
      </p:pic>
      <p:pic>
        <p:nvPicPr>
          <p:cNvPr id="46" name="object 8">
            <a:extLst>
              <a:ext uri="{FF2B5EF4-FFF2-40B4-BE49-F238E27FC236}">
                <a16:creationId xmlns="" xmlns:a16="http://schemas.microsoft.com/office/drawing/2014/main" id="{E61E3D5D-743C-B2F5-A8F1-9B8642B4ACEC}"/>
              </a:ext>
            </a:extLst>
          </p:cNvPr>
          <p:cNvPicPr/>
          <p:nvPr/>
        </p:nvPicPr>
        <p:blipFill>
          <a:blip r:embed="rId3" cstate="print"/>
          <a:stretch>
            <a:fillRect/>
          </a:stretch>
        </p:blipFill>
        <p:spPr>
          <a:xfrm>
            <a:off x="3996818" y="4121497"/>
            <a:ext cx="1465154" cy="1628808"/>
          </a:xfrm>
          <a:prstGeom prst="rect">
            <a:avLst/>
          </a:prstGeom>
        </p:spPr>
      </p:pic>
      <p:pic>
        <p:nvPicPr>
          <p:cNvPr id="48" name="object 9">
            <a:extLst>
              <a:ext uri="{FF2B5EF4-FFF2-40B4-BE49-F238E27FC236}">
                <a16:creationId xmlns="" xmlns:a16="http://schemas.microsoft.com/office/drawing/2014/main" id="{DB5340B4-1E7D-E1DE-B4C4-60BE64926B34}"/>
              </a:ext>
            </a:extLst>
          </p:cNvPr>
          <p:cNvPicPr/>
          <p:nvPr/>
        </p:nvPicPr>
        <p:blipFill>
          <a:blip r:embed="rId4" cstate="print"/>
          <a:stretch>
            <a:fillRect/>
          </a:stretch>
        </p:blipFill>
        <p:spPr>
          <a:xfrm>
            <a:off x="6121273" y="4642448"/>
            <a:ext cx="1465154" cy="1107855"/>
          </a:xfrm>
          <a:prstGeom prst="rect">
            <a:avLst/>
          </a:prstGeom>
        </p:spPr>
      </p:pic>
      <p:sp>
        <p:nvSpPr>
          <p:cNvPr id="50" name="object 10">
            <a:extLst>
              <a:ext uri="{FF2B5EF4-FFF2-40B4-BE49-F238E27FC236}">
                <a16:creationId xmlns="" xmlns:a16="http://schemas.microsoft.com/office/drawing/2014/main" id="{24018A5B-D7E6-D908-E45B-627F06FDF8D8}"/>
              </a:ext>
            </a:extLst>
          </p:cNvPr>
          <p:cNvSpPr txBox="1"/>
          <p:nvPr/>
        </p:nvSpPr>
        <p:spPr>
          <a:xfrm>
            <a:off x="4681854" y="4121497"/>
            <a:ext cx="139644" cy="167354"/>
          </a:xfrm>
          <a:prstGeom prst="rect">
            <a:avLst/>
          </a:prstGeom>
        </p:spPr>
        <p:txBody>
          <a:bodyPr vert="horz" wrap="square" lIns="0" tIns="13335" rIns="0" bIns="0" rtlCol="0">
            <a:spAutoFit/>
          </a:bodyPr>
          <a:lstStyle/>
          <a:p>
            <a:pPr>
              <a:lnSpc>
                <a:spcPct val="100000"/>
              </a:lnSpc>
              <a:spcBef>
                <a:spcPts val="105"/>
              </a:spcBef>
            </a:pPr>
            <a:r>
              <a:rPr lang="tr-TR" sz="1000" dirty="0">
                <a:solidFill>
                  <a:schemeClr val="bg1"/>
                </a:solidFill>
                <a:latin typeface="Corbel"/>
                <a:cs typeface="Corbel"/>
              </a:rPr>
              <a:t>20</a:t>
            </a:r>
            <a:endParaRPr sz="1000" dirty="0">
              <a:solidFill>
                <a:schemeClr val="bg1"/>
              </a:solidFill>
              <a:latin typeface="Corbel"/>
              <a:cs typeface="Corbel"/>
            </a:endParaRPr>
          </a:p>
        </p:txBody>
      </p:sp>
      <p:sp>
        <p:nvSpPr>
          <p:cNvPr id="52" name="object 11">
            <a:extLst>
              <a:ext uri="{FF2B5EF4-FFF2-40B4-BE49-F238E27FC236}">
                <a16:creationId xmlns="" xmlns:a16="http://schemas.microsoft.com/office/drawing/2014/main" id="{E9464CCA-2148-DBF1-1B71-DB1AC22734C1}"/>
              </a:ext>
            </a:extLst>
          </p:cNvPr>
          <p:cNvSpPr txBox="1"/>
          <p:nvPr/>
        </p:nvSpPr>
        <p:spPr>
          <a:xfrm>
            <a:off x="6805929" y="4642448"/>
            <a:ext cx="139644" cy="167354"/>
          </a:xfrm>
          <a:prstGeom prst="rect">
            <a:avLst/>
          </a:prstGeom>
        </p:spPr>
        <p:txBody>
          <a:bodyPr vert="horz" wrap="square" lIns="0" tIns="13335" rIns="0" bIns="0" rtlCol="0">
            <a:spAutoFit/>
          </a:bodyPr>
          <a:lstStyle/>
          <a:p>
            <a:pPr>
              <a:lnSpc>
                <a:spcPct val="100000"/>
              </a:lnSpc>
              <a:spcBef>
                <a:spcPts val="105"/>
              </a:spcBef>
            </a:pPr>
            <a:r>
              <a:rPr lang="tr-TR" sz="1000" b="1" spc="-25" dirty="0">
                <a:solidFill>
                  <a:srgbClr val="FFFFFF"/>
                </a:solidFill>
                <a:latin typeface="Corbel"/>
                <a:cs typeface="Corbel"/>
              </a:rPr>
              <a:t>15</a:t>
            </a:r>
            <a:endParaRPr sz="1000" dirty="0">
              <a:latin typeface="Corbel"/>
              <a:cs typeface="Corbel"/>
            </a:endParaRPr>
          </a:p>
        </p:txBody>
      </p:sp>
    </p:spTree>
    <p:extLst>
      <p:ext uri="{BB962C8B-B14F-4D97-AF65-F5344CB8AC3E}">
        <p14:creationId xmlns:p14="http://schemas.microsoft.com/office/powerpoint/2010/main" val="18204778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99473DCD-3BE6-E73B-904E-B5A5CAC81374}"/>
            </a:ext>
          </a:extLst>
        </p:cNvPr>
        <p:cNvGrpSpPr/>
        <p:nvPr/>
      </p:nvGrpSpPr>
      <p:grpSpPr>
        <a:xfrm>
          <a:off x="0" y="0"/>
          <a:ext cx="0" cy="0"/>
          <a:chOff x="0" y="0"/>
          <a:chExt cx="0" cy="0"/>
        </a:xfrm>
      </p:grpSpPr>
      <p:pic>
        <p:nvPicPr>
          <p:cNvPr id="3" name="Resim 2">
            <a:extLst>
              <a:ext uri="{FF2B5EF4-FFF2-40B4-BE49-F238E27FC236}">
                <a16:creationId xmlns="" xmlns:a16="http://schemas.microsoft.com/office/drawing/2014/main" id="{3B6D98F6-5DFF-FBA5-2A79-57D4A24EBA8E}"/>
              </a:ext>
            </a:extLst>
          </p:cNvPr>
          <p:cNvPicPr>
            <a:picLocks noChangeAspect="1"/>
          </p:cNvPicPr>
          <p:nvPr/>
        </p:nvPicPr>
        <p:blipFill>
          <a:blip r:embed="rId2"/>
          <a:stretch>
            <a:fillRect/>
          </a:stretch>
        </p:blipFill>
        <p:spPr>
          <a:xfrm>
            <a:off x="1645920" y="116482"/>
            <a:ext cx="1478407" cy="654115"/>
          </a:xfrm>
          <a:prstGeom prst="rect">
            <a:avLst/>
          </a:prstGeom>
        </p:spPr>
      </p:pic>
      <p:sp>
        <p:nvSpPr>
          <p:cNvPr id="32" name="object 10">
            <a:extLst>
              <a:ext uri="{FF2B5EF4-FFF2-40B4-BE49-F238E27FC236}">
                <a16:creationId xmlns="" xmlns:a16="http://schemas.microsoft.com/office/drawing/2014/main" id="{9831C76B-E77B-C6FB-41F3-145B28169067}"/>
              </a:ext>
            </a:extLst>
          </p:cNvPr>
          <p:cNvSpPr txBox="1"/>
          <p:nvPr/>
        </p:nvSpPr>
        <p:spPr>
          <a:xfrm>
            <a:off x="4681854" y="2858769"/>
            <a:ext cx="139644" cy="167354"/>
          </a:xfrm>
          <a:prstGeom prst="rect">
            <a:avLst/>
          </a:prstGeom>
        </p:spPr>
        <p:txBody>
          <a:bodyPr vert="horz" wrap="square" lIns="0" tIns="13335" rIns="0" bIns="0" rtlCol="0">
            <a:spAutoFit/>
          </a:bodyPr>
          <a:lstStyle/>
          <a:p>
            <a:pPr>
              <a:lnSpc>
                <a:spcPct val="100000"/>
              </a:lnSpc>
              <a:spcBef>
                <a:spcPts val="105"/>
              </a:spcBef>
            </a:pPr>
            <a:r>
              <a:rPr sz="1000" b="1" spc="-25" dirty="0">
                <a:solidFill>
                  <a:srgbClr val="FFFFFF"/>
                </a:solidFill>
                <a:latin typeface="Corbel"/>
                <a:cs typeface="Corbel"/>
              </a:rPr>
              <a:t>20</a:t>
            </a:r>
            <a:endParaRPr sz="1000">
              <a:latin typeface="Corbel"/>
              <a:cs typeface="Corbel"/>
            </a:endParaRPr>
          </a:p>
        </p:txBody>
      </p:sp>
      <p:sp>
        <p:nvSpPr>
          <p:cNvPr id="2" name="Dikdörtgen 1"/>
          <p:cNvSpPr/>
          <p:nvPr/>
        </p:nvSpPr>
        <p:spPr>
          <a:xfrm>
            <a:off x="1130531" y="1865971"/>
            <a:ext cx="9052560" cy="1754326"/>
          </a:xfrm>
          <a:prstGeom prst="rect">
            <a:avLst/>
          </a:prstGeom>
        </p:spPr>
        <p:txBody>
          <a:bodyPr wrap="square">
            <a:spAutoFit/>
          </a:bodyPr>
          <a:lstStyle/>
          <a:p>
            <a:r>
              <a:rPr lang="tr-TR" b="1" dirty="0"/>
              <a:t>Hedef ve Gerçekleşme Oranı</a:t>
            </a:r>
            <a:r>
              <a:rPr lang="tr-TR" b="1" dirty="0" smtClean="0"/>
              <a:t>:</a:t>
            </a:r>
          </a:p>
          <a:p>
            <a:endParaRPr lang="tr-TR" b="1" dirty="0" smtClean="0"/>
          </a:p>
          <a:p>
            <a:endParaRPr lang="tr-TR" b="1" dirty="0"/>
          </a:p>
          <a:p>
            <a:r>
              <a:rPr lang="tr-TR" dirty="0"/>
              <a:t>Proje kapsamında hedeflenen 20 katılımcıdan 15'ine ulaşılmış olup, </a:t>
            </a:r>
            <a:r>
              <a:rPr lang="tr-TR" b="1" dirty="0"/>
              <a:t>%75 oranında bir katılım başarısı</a:t>
            </a:r>
            <a:r>
              <a:rPr lang="tr-TR" dirty="0"/>
              <a:t> ve hedef gerçekleştirme oranı elde edilmiştir.</a:t>
            </a:r>
            <a:endParaRPr lang="tr-TR" dirty="0"/>
          </a:p>
        </p:txBody>
      </p:sp>
    </p:spTree>
    <p:extLst>
      <p:ext uri="{BB962C8B-B14F-4D97-AF65-F5344CB8AC3E}">
        <p14:creationId xmlns:p14="http://schemas.microsoft.com/office/powerpoint/2010/main" val="25738403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3ACC9036-E641-0DF8-7657-E4BB525F10B6}"/>
            </a:ext>
          </a:extLst>
        </p:cNvPr>
        <p:cNvGrpSpPr/>
        <p:nvPr/>
      </p:nvGrpSpPr>
      <p:grpSpPr>
        <a:xfrm>
          <a:off x="0" y="0"/>
          <a:ext cx="0" cy="0"/>
          <a:chOff x="0" y="0"/>
          <a:chExt cx="0" cy="0"/>
        </a:xfrm>
      </p:grpSpPr>
      <p:pic>
        <p:nvPicPr>
          <p:cNvPr id="3" name="Resim 2">
            <a:extLst>
              <a:ext uri="{FF2B5EF4-FFF2-40B4-BE49-F238E27FC236}">
                <a16:creationId xmlns="" xmlns:a16="http://schemas.microsoft.com/office/drawing/2014/main" id="{FAB1086F-21CF-CD93-36B9-677F8A8E051E}"/>
              </a:ext>
            </a:extLst>
          </p:cNvPr>
          <p:cNvPicPr>
            <a:picLocks noChangeAspect="1"/>
          </p:cNvPicPr>
          <p:nvPr/>
        </p:nvPicPr>
        <p:blipFill>
          <a:blip r:embed="rId2"/>
          <a:stretch>
            <a:fillRect/>
          </a:stretch>
        </p:blipFill>
        <p:spPr>
          <a:xfrm>
            <a:off x="1645920" y="116482"/>
            <a:ext cx="1478407" cy="654115"/>
          </a:xfrm>
          <a:prstGeom prst="rect">
            <a:avLst/>
          </a:prstGeom>
        </p:spPr>
      </p:pic>
      <p:sp>
        <p:nvSpPr>
          <p:cNvPr id="4" name="object 3" descr="$PPTXTitle">
            <a:extLst>
              <a:ext uri="{FF2B5EF4-FFF2-40B4-BE49-F238E27FC236}">
                <a16:creationId xmlns="" xmlns:a16="http://schemas.microsoft.com/office/drawing/2014/main" id="{52FB8DE5-36BB-4265-AF68-A18A2153740D}"/>
              </a:ext>
            </a:extLst>
          </p:cNvPr>
          <p:cNvSpPr txBox="1"/>
          <p:nvPr/>
        </p:nvSpPr>
        <p:spPr>
          <a:xfrm>
            <a:off x="1108392" y="1062861"/>
            <a:ext cx="8910955" cy="953135"/>
          </a:xfrm>
          <a:prstGeom prst="rect">
            <a:avLst/>
          </a:prstGeom>
        </p:spPr>
        <p:txBody>
          <a:bodyPr vert="horz" wrap="square" lIns="0" tIns="13335" rIns="0" bIns="0" rtlCol="0">
            <a:spAutoFit/>
          </a:bodyPr>
          <a:lstStyle/>
          <a:p>
            <a:pPr marL="12700" algn="ctr">
              <a:lnSpc>
                <a:spcPts val="3650"/>
              </a:lnSpc>
              <a:spcBef>
                <a:spcPts val="105"/>
              </a:spcBef>
            </a:pPr>
            <a:r>
              <a:rPr sz="3200" dirty="0" err="1">
                <a:latin typeface="Corbel"/>
                <a:cs typeface="Corbel"/>
              </a:rPr>
              <a:t>Katılımcıların</a:t>
            </a:r>
            <a:r>
              <a:rPr sz="3200" spc="-75" dirty="0">
                <a:latin typeface="Corbel"/>
                <a:cs typeface="Corbel"/>
              </a:rPr>
              <a:t> </a:t>
            </a:r>
            <a:r>
              <a:rPr sz="3200" dirty="0">
                <a:latin typeface="Corbel"/>
                <a:cs typeface="Corbel"/>
              </a:rPr>
              <a:t>%</a:t>
            </a:r>
            <a:r>
              <a:rPr lang="tr-TR" sz="3200" dirty="0">
                <a:latin typeface="Corbel"/>
                <a:cs typeface="Corbel"/>
              </a:rPr>
              <a:t>80</a:t>
            </a:r>
            <a:r>
              <a:rPr sz="3200" dirty="0">
                <a:latin typeface="Corbel"/>
                <a:cs typeface="Corbel"/>
              </a:rPr>
              <a:t>’</a:t>
            </a:r>
            <a:r>
              <a:rPr lang="tr-TR" sz="3200" dirty="0" err="1">
                <a:latin typeface="Corbel"/>
                <a:cs typeface="Corbel"/>
              </a:rPr>
              <a:t>ni</a:t>
            </a:r>
            <a:r>
              <a:rPr sz="3200" spc="-50" dirty="0">
                <a:latin typeface="Corbel"/>
                <a:cs typeface="Corbel"/>
              </a:rPr>
              <a:t> </a:t>
            </a:r>
            <a:r>
              <a:rPr sz="3200" spc="-45" dirty="0">
                <a:latin typeface="Corbel"/>
                <a:cs typeface="Corbel"/>
              </a:rPr>
              <a:t>25-</a:t>
            </a:r>
            <a:r>
              <a:rPr sz="3200" dirty="0">
                <a:latin typeface="Corbel"/>
                <a:cs typeface="Corbel"/>
              </a:rPr>
              <a:t>60</a:t>
            </a:r>
            <a:r>
              <a:rPr sz="3200" spc="-30" dirty="0">
                <a:latin typeface="Corbel"/>
                <a:cs typeface="Corbel"/>
              </a:rPr>
              <a:t> </a:t>
            </a:r>
            <a:r>
              <a:rPr sz="3200" dirty="0">
                <a:latin typeface="Corbel"/>
                <a:cs typeface="Corbel"/>
              </a:rPr>
              <a:t>yaş</a:t>
            </a:r>
            <a:r>
              <a:rPr sz="3200" spc="-30" dirty="0">
                <a:latin typeface="Corbel"/>
                <a:cs typeface="Corbel"/>
              </a:rPr>
              <a:t> </a:t>
            </a:r>
            <a:r>
              <a:rPr sz="3200" dirty="0">
                <a:latin typeface="Corbel"/>
                <a:cs typeface="Corbel"/>
              </a:rPr>
              <a:t>grubuna</a:t>
            </a:r>
            <a:r>
              <a:rPr sz="3200" spc="-30" dirty="0">
                <a:latin typeface="Corbel"/>
                <a:cs typeface="Corbel"/>
              </a:rPr>
              <a:t> </a:t>
            </a:r>
            <a:r>
              <a:rPr sz="3200" dirty="0">
                <a:latin typeface="Corbel"/>
                <a:cs typeface="Corbel"/>
              </a:rPr>
              <a:t>dahil</a:t>
            </a:r>
            <a:r>
              <a:rPr sz="3200" spc="-70" dirty="0">
                <a:latin typeface="Corbel"/>
                <a:cs typeface="Corbel"/>
              </a:rPr>
              <a:t> </a:t>
            </a:r>
            <a:r>
              <a:rPr sz="3200" spc="-10" dirty="0">
                <a:latin typeface="Corbel"/>
                <a:cs typeface="Corbel"/>
              </a:rPr>
              <a:t>olurken,</a:t>
            </a:r>
            <a:endParaRPr sz="3200" dirty="0">
              <a:latin typeface="Corbel"/>
              <a:cs typeface="Corbel"/>
            </a:endParaRPr>
          </a:p>
          <a:p>
            <a:pPr marL="12700" algn="ctr">
              <a:lnSpc>
                <a:spcPts val="3650"/>
              </a:lnSpc>
            </a:pPr>
            <a:r>
              <a:rPr sz="3200" dirty="0">
                <a:latin typeface="Corbel"/>
                <a:cs typeface="Corbel"/>
              </a:rPr>
              <a:t>%</a:t>
            </a:r>
            <a:r>
              <a:rPr lang="tr-TR" sz="3200" dirty="0">
                <a:latin typeface="Corbel"/>
                <a:cs typeface="Corbel"/>
              </a:rPr>
              <a:t>20</a:t>
            </a:r>
            <a:r>
              <a:rPr sz="3200" dirty="0">
                <a:latin typeface="Corbel"/>
                <a:cs typeface="Corbel"/>
              </a:rPr>
              <a:t>’</a:t>
            </a:r>
            <a:r>
              <a:rPr lang="tr-TR" sz="3200" dirty="0">
                <a:latin typeface="Corbel"/>
                <a:cs typeface="Corbel"/>
              </a:rPr>
              <a:t>si</a:t>
            </a:r>
            <a:r>
              <a:rPr sz="3200" spc="-50" dirty="0">
                <a:latin typeface="Corbel"/>
                <a:cs typeface="Corbel"/>
              </a:rPr>
              <a:t> </a:t>
            </a:r>
            <a:r>
              <a:rPr sz="3200" spc="-20" dirty="0">
                <a:latin typeface="Corbel"/>
                <a:cs typeface="Corbel"/>
              </a:rPr>
              <a:t>12-</a:t>
            </a:r>
            <a:r>
              <a:rPr sz="3200" dirty="0">
                <a:latin typeface="Corbel"/>
                <a:cs typeface="Corbel"/>
              </a:rPr>
              <a:t>25</a:t>
            </a:r>
            <a:r>
              <a:rPr sz="3200" spc="-25" dirty="0">
                <a:latin typeface="Corbel"/>
                <a:cs typeface="Corbel"/>
              </a:rPr>
              <a:t> </a:t>
            </a:r>
            <a:r>
              <a:rPr sz="3200" dirty="0">
                <a:latin typeface="Corbel"/>
                <a:cs typeface="Corbel"/>
              </a:rPr>
              <a:t>yaş</a:t>
            </a:r>
            <a:r>
              <a:rPr sz="3200" spc="-40" dirty="0">
                <a:latin typeface="Corbel"/>
                <a:cs typeface="Corbel"/>
              </a:rPr>
              <a:t> </a:t>
            </a:r>
            <a:r>
              <a:rPr sz="3200" dirty="0">
                <a:latin typeface="Corbel"/>
                <a:cs typeface="Corbel"/>
              </a:rPr>
              <a:t>aralığında</a:t>
            </a:r>
            <a:r>
              <a:rPr sz="3200" spc="-70" dirty="0">
                <a:latin typeface="Corbel"/>
                <a:cs typeface="Corbel"/>
              </a:rPr>
              <a:t> </a:t>
            </a:r>
            <a:r>
              <a:rPr sz="3200" dirty="0">
                <a:latin typeface="Corbel"/>
                <a:cs typeface="Corbel"/>
              </a:rPr>
              <a:t>yer</a:t>
            </a:r>
            <a:r>
              <a:rPr sz="3200" spc="-40" dirty="0">
                <a:latin typeface="Corbel"/>
                <a:cs typeface="Corbel"/>
              </a:rPr>
              <a:t> </a:t>
            </a:r>
            <a:r>
              <a:rPr sz="3200" spc="-10" dirty="0">
                <a:latin typeface="Corbel"/>
                <a:cs typeface="Corbel"/>
              </a:rPr>
              <a:t>almaktadır.</a:t>
            </a:r>
            <a:endParaRPr sz="3200" dirty="0">
              <a:latin typeface="Corbel"/>
              <a:cs typeface="Corbel"/>
            </a:endParaRPr>
          </a:p>
        </p:txBody>
      </p:sp>
      <p:grpSp>
        <p:nvGrpSpPr>
          <p:cNvPr id="5" name="object 4">
            <a:extLst>
              <a:ext uri="{FF2B5EF4-FFF2-40B4-BE49-F238E27FC236}">
                <a16:creationId xmlns="" xmlns:a16="http://schemas.microsoft.com/office/drawing/2014/main" id="{3A4157D2-5195-4C23-796A-976C9BC3E195}"/>
              </a:ext>
            </a:extLst>
          </p:cNvPr>
          <p:cNvGrpSpPr/>
          <p:nvPr/>
        </p:nvGrpSpPr>
        <p:grpSpPr>
          <a:xfrm>
            <a:off x="4569290" y="2600070"/>
            <a:ext cx="3020695" cy="3332100"/>
            <a:chOff x="4569290" y="2600070"/>
            <a:chExt cx="3020695" cy="3332100"/>
          </a:xfrm>
        </p:grpSpPr>
        <p:sp>
          <p:nvSpPr>
            <p:cNvPr id="6" name="object 5">
              <a:extLst>
                <a:ext uri="{FF2B5EF4-FFF2-40B4-BE49-F238E27FC236}">
                  <a16:creationId xmlns="" xmlns:a16="http://schemas.microsoft.com/office/drawing/2014/main" id="{8FD0FEA2-5D50-430A-A9BE-D0E7FE42C3B4}"/>
                </a:ext>
              </a:extLst>
            </p:cNvPr>
            <p:cNvSpPr/>
            <p:nvPr/>
          </p:nvSpPr>
          <p:spPr>
            <a:xfrm>
              <a:off x="6079363" y="2600070"/>
              <a:ext cx="1165860" cy="1510030"/>
            </a:xfrm>
            <a:custGeom>
              <a:avLst/>
              <a:gdLst/>
              <a:ahLst/>
              <a:cxnLst/>
              <a:rect l="l" t="t" r="r" b="b"/>
              <a:pathLst>
                <a:path w="1165859" h="1510029">
                  <a:moveTo>
                    <a:pt x="0" y="0"/>
                  </a:moveTo>
                  <a:lnTo>
                    <a:pt x="0" y="1510029"/>
                  </a:lnTo>
                  <a:lnTo>
                    <a:pt x="1165606" y="550037"/>
                  </a:lnTo>
                  <a:lnTo>
                    <a:pt x="1133156" y="511949"/>
                  </a:lnTo>
                  <a:lnTo>
                    <a:pt x="1099585" y="475084"/>
                  </a:lnTo>
                  <a:lnTo>
                    <a:pt x="1064928" y="439458"/>
                  </a:lnTo>
                  <a:lnTo>
                    <a:pt x="1029221" y="405087"/>
                  </a:lnTo>
                  <a:lnTo>
                    <a:pt x="992499" y="371990"/>
                  </a:lnTo>
                  <a:lnTo>
                    <a:pt x="954798" y="340182"/>
                  </a:lnTo>
                  <a:lnTo>
                    <a:pt x="916153" y="309680"/>
                  </a:lnTo>
                  <a:lnTo>
                    <a:pt x="876601" y="280502"/>
                  </a:lnTo>
                  <a:lnTo>
                    <a:pt x="836177" y="252664"/>
                  </a:lnTo>
                  <a:lnTo>
                    <a:pt x="794916" y="226183"/>
                  </a:lnTo>
                  <a:lnTo>
                    <a:pt x="752854" y="201076"/>
                  </a:lnTo>
                  <a:lnTo>
                    <a:pt x="710027" y="177360"/>
                  </a:lnTo>
                  <a:lnTo>
                    <a:pt x="666470" y="155051"/>
                  </a:lnTo>
                  <a:lnTo>
                    <a:pt x="622219" y="134168"/>
                  </a:lnTo>
                  <a:lnTo>
                    <a:pt x="577310" y="114725"/>
                  </a:lnTo>
                  <a:lnTo>
                    <a:pt x="531777" y="96741"/>
                  </a:lnTo>
                  <a:lnTo>
                    <a:pt x="485658" y="80233"/>
                  </a:lnTo>
                  <a:lnTo>
                    <a:pt x="438987" y="65216"/>
                  </a:lnTo>
                  <a:lnTo>
                    <a:pt x="391800" y="51709"/>
                  </a:lnTo>
                  <a:lnTo>
                    <a:pt x="344132" y="39727"/>
                  </a:lnTo>
                  <a:lnTo>
                    <a:pt x="296020" y="29289"/>
                  </a:lnTo>
                  <a:lnTo>
                    <a:pt x="247498" y="20409"/>
                  </a:lnTo>
                  <a:lnTo>
                    <a:pt x="198603" y="13107"/>
                  </a:lnTo>
                  <a:lnTo>
                    <a:pt x="149370" y="7398"/>
                  </a:lnTo>
                  <a:lnTo>
                    <a:pt x="99835" y="3299"/>
                  </a:lnTo>
                  <a:lnTo>
                    <a:pt x="50033" y="827"/>
                  </a:lnTo>
                  <a:lnTo>
                    <a:pt x="0" y="0"/>
                  </a:lnTo>
                  <a:close/>
                </a:path>
              </a:pathLst>
            </a:custGeom>
            <a:solidFill>
              <a:srgbClr val="A6B727"/>
            </a:solidFill>
          </p:spPr>
          <p:txBody>
            <a:bodyPr wrap="square" lIns="0" tIns="0" rIns="0" bIns="0" rtlCol="0"/>
            <a:lstStyle/>
            <a:p>
              <a:endParaRPr/>
            </a:p>
          </p:txBody>
        </p:sp>
        <p:sp>
          <p:nvSpPr>
            <p:cNvPr id="7" name="object 6">
              <a:extLst>
                <a:ext uri="{FF2B5EF4-FFF2-40B4-BE49-F238E27FC236}">
                  <a16:creationId xmlns="" xmlns:a16="http://schemas.microsoft.com/office/drawing/2014/main" id="{7B5B0635-772B-8BFD-694D-C78AEBD6619B}"/>
                </a:ext>
              </a:extLst>
            </p:cNvPr>
            <p:cNvSpPr/>
            <p:nvPr/>
          </p:nvSpPr>
          <p:spPr>
            <a:xfrm>
              <a:off x="6079363" y="2600070"/>
              <a:ext cx="1165860" cy="1510030"/>
            </a:xfrm>
            <a:custGeom>
              <a:avLst/>
              <a:gdLst/>
              <a:ahLst/>
              <a:cxnLst/>
              <a:rect l="l" t="t" r="r" b="b"/>
              <a:pathLst>
                <a:path w="1165859" h="1510029">
                  <a:moveTo>
                    <a:pt x="0" y="0"/>
                  </a:moveTo>
                  <a:lnTo>
                    <a:pt x="50033" y="827"/>
                  </a:lnTo>
                  <a:lnTo>
                    <a:pt x="99835" y="3299"/>
                  </a:lnTo>
                  <a:lnTo>
                    <a:pt x="149370" y="7398"/>
                  </a:lnTo>
                  <a:lnTo>
                    <a:pt x="198603" y="13107"/>
                  </a:lnTo>
                  <a:lnTo>
                    <a:pt x="247498" y="20409"/>
                  </a:lnTo>
                  <a:lnTo>
                    <a:pt x="296020" y="29289"/>
                  </a:lnTo>
                  <a:lnTo>
                    <a:pt x="344132" y="39727"/>
                  </a:lnTo>
                  <a:lnTo>
                    <a:pt x="391800" y="51709"/>
                  </a:lnTo>
                  <a:lnTo>
                    <a:pt x="438987" y="65216"/>
                  </a:lnTo>
                  <a:lnTo>
                    <a:pt x="485658" y="80233"/>
                  </a:lnTo>
                  <a:lnTo>
                    <a:pt x="531777" y="96741"/>
                  </a:lnTo>
                  <a:lnTo>
                    <a:pt x="577310" y="114725"/>
                  </a:lnTo>
                  <a:lnTo>
                    <a:pt x="622219" y="134168"/>
                  </a:lnTo>
                  <a:lnTo>
                    <a:pt x="666470" y="155051"/>
                  </a:lnTo>
                  <a:lnTo>
                    <a:pt x="710027" y="177360"/>
                  </a:lnTo>
                  <a:lnTo>
                    <a:pt x="752854" y="201076"/>
                  </a:lnTo>
                  <a:lnTo>
                    <a:pt x="794916" y="226183"/>
                  </a:lnTo>
                  <a:lnTo>
                    <a:pt x="836177" y="252664"/>
                  </a:lnTo>
                  <a:lnTo>
                    <a:pt x="876601" y="280502"/>
                  </a:lnTo>
                  <a:lnTo>
                    <a:pt x="916153" y="309680"/>
                  </a:lnTo>
                  <a:lnTo>
                    <a:pt x="954798" y="340182"/>
                  </a:lnTo>
                  <a:lnTo>
                    <a:pt x="992499" y="371990"/>
                  </a:lnTo>
                  <a:lnTo>
                    <a:pt x="1029221" y="405087"/>
                  </a:lnTo>
                  <a:lnTo>
                    <a:pt x="1064928" y="439458"/>
                  </a:lnTo>
                  <a:lnTo>
                    <a:pt x="1099585" y="475084"/>
                  </a:lnTo>
                  <a:lnTo>
                    <a:pt x="1133156" y="511949"/>
                  </a:lnTo>
                  <a:lnTo>
                    <a:pt x="1165606" y="550037"/>
                  </a:lnTo>
                  <a:lnTo>
                    <a:pt x="0" y="1510029"/>
                  </a:lnTo>
                  <a:lnTo>
                    <a:pt x="0" y="0"/>
                  </a:lnTo>
                  <a:close/>
                </a:path>
              </a:pathLst>
            </a:custGeom>
            <a:ln w="19812">
              <a:solidFill>
                <a:srgbClr val="FFFFFF"/>
              </a:solidFill>
            </a:ln>
          </p:spPr>
          <p:txBody>
            <a:bodyPr wrap="square" lIns="0" tIns="0" rIns="0" bIns="0" rtlCol="0"/>
            <a:lstStyle/>
            <a:p>
              <a:endParaRPr/>
            </a:p>
          </p:txBody>
        </p:sp>
        <p:sp>
          <p:nvSpPr>
            <p:cNvPr id="8" name="object 7">
              <a:extLst>
                <a:ext uri="{FF2B5EF4-FFF2-40B4-BE49-F238E27FC236}">
                  <a16:creationId xmlns="" xmlns:a16="http://schemas.microsoft.com/office/drawing/2014/main" id="{E3DAE2A3-0258-4AFA-C2CA-F48401CB6F8C}"/>
                </a:ext>
              </a:extLst>
            </p:cNvPr>
            <p:cNvSpPr/>
            <p:nvPr/>
          </p:nvSpPr>
          <p:spPr>
            <a:xfrm>
              <a:off x="4569290" y="2600070"/>
              <a:ext cx="3020695" cy="3020695"/>
            </a:xfrm>
            <a:custGeom>
              <a:avLst/>
              <a:gdLst/>
              <a:ahLst/>
              <a:cxnLst/>
              <a:rect l="l" t="t" r="r" b="b"/>
              <a:pathLst>
                <a:path w="3020695" h="3020695">
                  <a:moveTo>
                    <a:pt x="1510072" y="0"/>
                  </a:moveTo>
                  <a:lnTo>
                    <a:pt x="1460115" y="826"/>
                  </a:lnTo>
                  <a:lnTo>
                    <a:pt x="1410344" y="3295"/>
                  </a:lnTo>
                  <a:lnTo>
                    <a:pt x="1360796" y="7395"/>
                  </a:lnTo>
                  <a:lnTo>
                    <a:pt x="1311510" y="13111"/>
                  </a:lnTo>
                  <a:lnTo>
                    <a:pt x="1262523" y="20430"/>
                  </a:lnTo>
                  <a:lnTo>
                    <a:pt x="1213873" y="29338"/>
                  </a:lnTo>
                  <a:lnTo>
                    <a:pt x="1165597" y="39821"/>
                  </a:lnTo>
                  <a:lnTo>
                    <a:pt x="1117732" y="51867"/>
                  </a:lnTo>
                  <a:lnTo>
                    <a:pt x="1070317" y="65460"/>
                  </a:lnTo>
                  <a:lnTo>
                    <a:pt x="1023389" y="80589"/>
                  </a:lnTo>
                  <a:lnTo>
                    <a:pt x="976986" y="97239"/>
                  </a:lnTo>
                  <a:lnTo>
                    <a:pt x="931145" y="115397"/>
                  </a:lnTo>
                  <a:lnTo>
                    <a:pt x="885904" y="135049"/>
                  </a:lnTo>
                  <a:lnTo>
                    <a:pt x="841300" y="156181"/>
                  </a:lnTo>
                  <a:lnTo>
                    <a:pt x="797371" y="178781"/>
                  </a:lnTo>
                  <a:lnTo>
                    <a:pt x="754155" y="202834"/>
                  </a:lnTo>
                  <a:lnTo>
                    <a:pt x="711689" y="228326"/>
                  </a:lnTo>
                  <a:lnTo>
                    <a:pt x="670011" y="255245"/>
                  </a:lnTo>
                  <a:lnTo>
                    <a:pt x="629158" y="283577"/>
                  </a:lnTo>
                  <a:lnTo>
                    <a:pt x="589168" y="313307"/>
                  </a:lnTo>
                  <a:lnTo>
                    <a:pt x="550079" y="344424"/>
                  </a:lnTo>
                  <a:lnTo>
                    <a:pt x="513552" y="375476"/>
                  </a:lnTo>
                  <a:lnTo>
                    <a:pt x="478251" y="407432"/>
                  </a:lnTo>
                  <a:lnTo>
                    <a:pt x="444181" y="440261"/>
                  </a:lnTo>
                  <a:lnTo>
                    <a:pt x="411344" y="473931"/>
                  </a:lnTo>
                  <a:lnTo>
                    <a:pt x="379743" y="508413"/>
                  </a:lnTo>
                  <a:lnTo>
                    <a:pt x="349382" y="543673"/>
                  </a:lnTo>
                  <a:lnTo>
                    <a:pt x="320262" y="579682"/>
                  </a:lnTo>
                  <a:lnTo>
                    <a:pt x="292388" y="616408"/>
                  </a:lnTo>
                  <a:lnTo>
                    <a:pt x="265762" y="653820"/>
                  </a:lnTo>
                  <a:lnTo>
                    <a:pt x="240387" y="691888"/>
                  </a:lnTo>
                  <a:lnTo>
                    <a:pt x="216266" y="730579"/>
                  </a:lnTo>
                  <a:lnTo>
                    <a:pt x="193403" y="769862"/>
                  </a:lnTo>
                  <a:lnTo>
                    <a:pt x="171800" y="809708"/>
                  </a:lnTo>
                  <a:lnTo>
                    <a:pt x="151460" y="850084"/>
                  </a:lnTo>
                  <a:lnTo>
                    <a:pt x="132387" y="890959"/>
                  </a:lnTo>
                  <a:lnTo>
                    <a:pt x="114582" y="932303"/>
                  </a:lnTo>
                  <a:lnTo>
                    <a:pt x="98050" y="974083"/>
                  </a:lnTo>
                  <a:lnTo>
                    <a:pt x="82794" y="1016270"/>
                  </a:lnTo>
                  <a:lnTo>
                    <a:pt x="68815" y="1058831"/>
                  </a:lnTo>
                  <a:lnTo>
                    <a:pt x="56118" y="1101737"/>
                  </a:lnTo>
                  <a:lnTo>
                    <a:pt x="44705" y="1144955"/>
                  </a:lnTo>
                  <a:lnTo>
                    <a:pt x="34580" y="1188455"/>
                  </a:lnTo>
                  <a:lnTo>
                    <a:pt x="25745" y="1232205"/>
                  </a:lnTo>
                  <a:lnTo>
                    <a:pt x="18203" y="1276174"/>
                  </a:lnTo>
                  <a:lnTo>
                    <a:pt x="11958" y="1320332"/>
                  </a:lnTo>
                  <a:lnTo>
                    <a:pt x="7012" y="1364646"/>
                  </a:lnTo>
                  <a:lnTo>
                    <a:pt x="3368" y="1409087"/>
                  </a:lnTo>
                  <a:lnTo>
                    <a:pt x="1029" y="1453622"/>
                  </a:lnTo>
                  <a:lnTo>
                    <a:pt x="0" y="1498222"/>
                  </a:lnTo>
                  <a:lnTo>
                    <a:pt x="281" y="1542853"/>
                  </a:lnTo>
                  <a:lnTo>
                    <a:pt x="1877" y="1587487"/>
                  </a:lnTo>
                  <a:lnTo>
                    <a:pt x="4790" y="1632090"/>
                  </a:lnTo>
                  <a:lnTo>
                    <a:pt x="9023" y="1676633"/>
                  </a:lnTo>
                  <a:lnTo>
                    <a:pt x="14580" y="1721084"/>
                  </a:lnTo>
                  <a:lnTo>
                    <a:pt x="21464" y="1765413"/>
                  </a:lnTo>
                  <a:lnTo>
                    <a:pt x="29677" y="1809587"/>
                  </a:lnTo>
                  <a:lnTo>
                    <a:pt x="39222" y="1853575"/>
                  </a:lnTo>
                  <a:lnTo>
                    <a:pt x="50103" y="1897348"/>
                  </a:lnTo>
                  <a:lnTo>
                    <a:pt x="62322" y="1940873"/>
                  </a:lnTo>
                  <a:lnTo>
                    <a:pt x="75883" y="1984120"/>
                  </a:lnTo>
                  <a:lnTo>
                    <a:pt x="90788" y="2027056"/>
                  </a:lnTo>
                  <a:lnTo>
                    <a:pt x="107040" y="2069652"/>
                  </a:lnTo>
                  <a:lnTo>
                    <a:pt x="124644" y="2111876"/>
                  </a:lnTo>
                  <a:lnTo>
                    <a:pt x="143600" y="2153697"/>
                  </a:lnTo>
                  <a:lnTo>
                    <a:pt x="163913" y="2195084"/>
                  </a:lnTo>
                  <a:lnTo>
                    <a:pt x="185586" y="2236006"/>
                  </a:lnTo>
                  <a:lnTo>
                    <a:pt x="208621" y="2276431"/>
                  </a:lnTo>
                  <a:lnTo>
                    <a:pt x="233022" y="2316329"/>
                  </a:lnTo>
                  <a:lnTo>
                    <a:pt x="258791" y="2355668"/>
                  </a:lnTo>
                  <a:lnTo>
                    <a:pt x="285931" y="2394417"/>
                  </a:lnTo>
                  <a:lnTo>
                    <a:pt x="314447" y="2432546"/>
                  </a:lnTo>
                  <a:lnTo>
                    <a:pt x="344339" y="2470022"/>
                  </a:lnTo>
                  <a:lnTo>
                    <a:pt x="375392" y="2506552"/>
                  </a:lnTo>
                  <a:lnTo>
                    <a:pt x="407348" y="2541855"/>
                  </a:lnTo>
                  <a:lnTo>
                    <a:pt x="440178" y="2575927"/>
                  </a:lnTo>
                  <a:lnTo>
                    <a:pt x="473850" y="2608766"/>
                  </a:lnTo>
                  <a:lnTo>
                    <a:pt x="508332" y="2640369"/>
                  </a:lnTo>
                  <a:lnTo>
                    <a:pt x="543594" y="2670732"/>
                  </a:lnTo>
                  <a:lnTo>
                    <a:pt x="579604" y="2699853"/>
                  </a:lnTo>
                  <a:lnTo>
                    <a:pt x="616332" y="2727729"/>
                  </a:lnTo>
                  <a:lnTo>
                    <a:pt x="653747" y="2754357"/>
                  </a:lnTo>
                  <a:lnTo>
                    <a:pt x="691816" y="2779733"/>
                  </a:lnTo>
                  <a:lnTo>
                    <a:pt x="730509" y="2803855"/>
                  </a:lnTo>
                  <a:lnTo>
                    <a:pt x="769796" y="2826719"/>
                  </a:lnTo>
                  <a:lnTo>
                    <a:pt x="809644" y="2848323"/>
                  </a:lnTo>
                  <a:lnTo>
                    <a:pt x="850022" y="2868664"/>
                  </a:lnTo>
                  <a:lnTo>
                    <a:pt x="890901" y="2887739"/>
                  </a:lnTo>
                  <a:lnTo>
                    <a:pt x="932247" y="2905544"/>
                  </a:lnTo>
                  <a:lnTo>
                    <a:pt x="974031" y="2922077"/>
                  </a:lnTo>
                  <a:lnTo>
                    <a:pt x="1016221" y="2937334"/>
                  </a:lnTo>
                  <a:lnTo>
                    <a:pt x="1058786" y="2951313"/>
                  </a:lnTo>
                  <a:lnTo>
                    <a:pt x="1101695" y="2964011"/>
                  </a:lnTo>
                  <a:lnTo>
                    <a:pt x="1144916" y="2975424"/>
                  </a:lnTo>
                  <a:lnTo>
                    <a:pt x="1188419" y="2985550"/>
                  </a:lnTo>
                  <a:lnTo>
                    <a:pt x="1232173" y="2994385"/>
                  </a:lnTo>
                  <a:lnTo>
                    <a:pt x="1276146" y="3001927"/>
                  </a:lnTo>
                  <a:lnTo>
                    <a:pt x="1320307" y="3008173"/>
                  </a:lnTo>
                  <a:lnTo>
                    <a:pt x="1364626" y="3013119"/>
                  </a:lnTo>
                  <a:lnTo>
                    <a:pt x="1409070" y="3016763"/>
                  </a:lnTo>
                  <a:lnTo>
                    <a:pt x="1453609" y="3019101"/>
                  </a:lnTo>
                  <a:lnTo>
                    <a:pt x="1498212" y="3020131"/>
                  </a:lnTo>
                  <a:lnTo>
                    <a:pt x="1542847" y="3019849"/>
                  </a:lnTo>
                  <a:lnTo>
                    <a:pt x="1587484" y="3018253"/>
                  </a:lnTo>
                  <a:lnTo>
                    <a:pt x="1632091" y="3015339"/>
                  </a:lnTo>
                  <a:lnTo>
                    <a:pt x="1676638" y="3011105"/>
                  </a:lnTo>
                  <a:lnTo>
                    <a:pt x="1721092" y="3005547"/>
                  </a:lnTo>
                  <a:lnTo>
                    <a:pt x="1765424" y="2998663"/>
                  </a:lnTo>
                  <a:lnTo>
                    <a:pt x="1809601" y="2990449"/>
                  </a:lnTo>
                  <a:lnTo>
                    <a:pt x="1853593" y="2980903"/>
                  </a:lnTo>
                  <a:lnTo>
                    <a:pt x="1897368" y="2970022"/>
                  </a:lnTo>
                  <a:lnTo>
                    <a:pt x="1940896" y="2957801"/>
                  </a:lnTo>
                  <a:lnTo>
                    <a:pt x="1984145" y="2944240"/>
                  </a:lnTo>
                  <a:lnTo>
                    <a:pt x="2027085" y="2929333"/>
                  </a:lnTo>
                  <a:lnTo>
                    <a:pt x="2069683" y="2913079"/>
                  </a:lnTo>
                  <a:lnTo>
                    <a:pt x="2111909" y="2895475"/>
                  </a:lnTo>
                  <a:lnTo>
                    <a:pt x="2153732" y="2876517"/>
                  </a:lnTo>
                  <a:lnTo>
                    <a:pt x="2195121" y="2856202"/>
                  </a:lnTo>
                  <a:lnTo>
                    <a:pt x="2236044" y="2834528"/>
                  </a:lnTo>
                  <a:lnTo>
                    <a:pt x="2276471" y="2811491"/>
                  </a:lnTo>
                  <a:lnTo>
                    <a:pt x="2316370" y="2787089"/>
                  </a:lnTo>
                  <a:lnTo>
                    <a:pt x="2355710" y="2761317"/>
                  </a:lnTo>
                  <a:lnTo>
                    <a:pt x="2394460" y="2734175"/>
                  </a:lnTo>
                  <a:lnTo>
                    <a:pt x="2432589" y="2705657"/>
                  </a:lnTo>
                  <a:lnTo>
                    <a:pt x="2470065" y="2675763"/>
                  </a:lnTo>
                  <a:lnTo>
                    <a:pt x="2506593" y="2644710"/>
                  </a:lnTo>
                  <a:lnTo>
                    <a:pt x="2541893" y="2612754"/>
                  </a:lnTo>
                  <a:lnTo>
                    <a:pt x="2575964" y="2579924"/>
                  </a:lnTo>
                  <a:lnTo>
                    <a:pt x="2608801" y="2546252"/>
                  </a:lnTo>
                  <a:lnTo>
                    <a:pt x="2640402" y="2511770"/>
                  </a:lnTo>
                  <a:lnTo>
                    <a:pt x="2670763" y="2476508"/>
                  </a:lnTo>
                  <a:lnTo>
                    <a:pt x="2699882" y="2440498"/>
                  </a:lnTo>
                  <a:lnTo>
                    <a:pt x="2727757" y="2403770"/>
                  </a:lnTo>
                  <a:lnTo>
                    <a:pt x="2754382" y="2366355"/>
                  </a:lnTo>
                  <a:lnTo>
                    <a:pt x="2779757" y="2328286"/>
                  </a:lnTo>
                  <a:lnTo>
                    <a:pt x="2803877" y="2289593"/>
                  </a:lnTo>
                  <a:lnTo>
                    <a:pt x="2826740" y="2250306"/>
                  </a:lnTo>
                  <a:lnTo>
                    <a:pt x="2848343" y="2210458"/>
                  </a:lnTo>
                  <a:lnTo>
                    <a:pt x="2868682" y="2170080"/>
                  </a:lnTo>
                  <a:lnTo>
                    <a:pt x="2887755" y="2129201"/>
                  </a:lnTo>
                  <a:lnTo>
                    <a:pt x="2905559" y="2087855"/>
                  </a:lnTo>
                  <a:lnTo>
                    <a:pt x="2922090" y="2046071"/>
                  </a:lnTo>
                  <a:lnTo>
                    <a:pt x="2937346" y="2003881"/>
                  </a:lnTo>
                  <a:lnTo>
                    <a:pt x="2951323" y="1961316"/>
                  </a:lnTo>
                  <a:lnTo>
                    <a:pt x="2964019" y="1918407"/>
                  </a:lnTo>
                  <a:lnTo>
                    <a:pt x="2975431" y="1875186"/>
                  </a:lnTo>
                  <a:lnTo>
                    <a:pt x="2985555" y="1831682"/>
                  </a:lnTo>
                  <a:lnTo>
                    <a:pt x="2994389" y="1787929"/>
                  </a:lnTo>
                  <a:lnTo>
                    <a:pt x="3001929" y="1743956"/>
                  </a:lnTo>
                  <a:lnTo>
                    <a:pt x="3008173" y="1699795"/>
                  </a:lnTo>
                  <a:lnTo>
                    <a:pt x="3013117" y="1655476"/>
                  </a:lnTo>
                  <a:lnTo>
                    <a:pt x="3016759" y="1611032"/>
                  </a:lnTo>
                  <a:lnTo>
                    <a:pt x="3019096" y="1566493"/>
                  </a:lnTo>
                  <a:lnTo>
                    <a:pt x="3020123" y="1521890"/>
                  </a:lnTo>
                  <a:lnTo>
                    <a:pt x="3019840" y="1477255"/>
                  </a:lnTo>
                  <a:lnTo>
                    <a:pt x="3018241" y="1432618"/>
                  </a:lnTo>
                  <a:lnTo>
                    <a:pt x="3015325" y="1388010"/>
                  </a:lnTo>
                  <a:lnTo>
                    <a:pt x="3011089" y="1343464"/>
                  </a:lnTo>
                  <a:lnTo>
                    <a:pt x="3005529" y="1299010"/>
                  </a:lnTo>
                  <a:lnTo>
                    <a:pt x="2998642" y="1254678"/>
                  </a:lnTo>
                  <a:lnTo>
                    <a:pt x="2990426" y="1210501"/>
                  </a:lnTo>
                  <a:lnTo>
                    <a:pt x="2980877" y="1166509"/>
                  </a:lnTo>
                  <a:lnTo>
                    <a:pt x="2969992" y="1122734"/>
                  </a:lnTo>
                  <a:lnTo>
                    <a:pt x="2957769" y="1079206"/>
                  </a:lnTo>
                  <a:lnTo>
                    <a:pt x="2944204" y="1035957"/>
                  </a:lnTo>
                  <a:lnTo>
                    <a:pt x="2929295" y="993017"/>
                  </a:lnTo>
                  <a:lnTo>
                    <a:pt x="2913038" y="950419"/>
                  </a:lnTo>
                  <a:lnTo>
                    <a:pt x="2895430" y="908193"/>
                  </a:lnTo>
                  <a:lnTo>
                    <a:pt x="2876468" y="866370"/>
                  </a:lnTo>
                  <a:lnTo>
                    <a:pt x="2856149" y="824981"/>
                  </a:lnTo>
                  <a:lnTo>
                    <a:pt x="2834471" y="784058"/>
                  </a:lnTo>
                  <a:lnTo>
                    <a:pt x="2811430" y="743631"/>
                  </a:lnTo>
                  <a:lnTo>
                    <a:pt x="2787023" y="703732"/>
                  </a:lnTo>
                  <a:lnTo>
                    <a:pt x="2761248" y="664392"/>
                  </a:lnTo>
                  <a:lnTo>
                    <a:pt x="2734101" y="625642"/>
                  </a:lnTo>
                  <a:lnTo>
                    <a:pt x="2705578" y="587513"/>
                  </a:lnTo>
                  <a:lnTo>
                    <a:pt x="2675678" y="550037"/>
                  </a:lnTo>
                  <a:lnTo>
                    <a:pt x="1510072" y="1510029"/>
                  </a:lnTo>
                  <a:lnTo>
                    <a:pt x="1510072" y="0"/>
                  </a:lnTo>
                  <a:close/>
                </a:path>
              </a:pathLst>
            </a:custGeom>
            <a:solidFill>
              <a:srgbClr val="DF5227"/>
            </a:solidFill>
          </p:spPr>
          <p:txBody>
            <a:bodyPr wrap="square" lIns="0" tIns="0" rIns="0" bIns="0" rtlCol="0"/>
            <a:lstStyle/>
            <a:p>
              <a:endParaRPr dirty="0"/>
            </a:p>
          </p:txBody>
        </p:sp>
        <p:sp>
          <p:nvSpPr>
            <p:cNvPr id="9" name="object 8">
              <a:extLst>
                <a:ext uri="{FF2B5EF4-FFF2-40B4-BE49-F238E27FC236}">
                  <a16:creationId xmlns="" xmlns:a16="http://schemas.microsoft.com/office/drawing/2014/main" id="{E6932AAA-CF05-C121-36B9-F97114B2EE31}"/>
                </a:ext>
              </a:extLst>
            </p:cNvPr>
            <p:cNvSpPr/>
            <p:nvPr/>
          </p:nvSpPr>
          <p:spPr>
            <a:xfrm>
              <a:off x="4569290" y="2600070"/>
              <a:ext cx="3020695" cy="3020695"/>
            </a:xfrm>
            <a:custGeom>
              <a:avLst/>
              <a:gdLst/>
              <a:ahLst/>
              <a:cxnLst/>
              <a:rect l="l" t="t" r="r" b="b"/>
              <a:pathLst>
                <a:path w="3020695" h="3020695">
                  <a:moveTo>
                    <a:pt x="2675678" y="550037"/>
                  </a:moveTo>
                  <a:lnTo>
                    <a:pt x="2705578" y="587513"/>
                  </a:lnTo>
                  <a:lnTo>
                    <a:pt x="2734101" y="625642"/>
                  </a:lnTo>
                  <a:lnTo>
                    <a:pt x="2761248" y="664392"/>
                  </a:lnTo>
                  <a:lnTo>
                    <a:pt x="2787023" y="703732"/>
                  </a:lnTo>
                  <a:lnTo>
                    <a:pt x="2811430" y="743631"/>
                  </a:lnTo>
                  <a:lnTo>
                    <a:pt x="2834471" y="784058"/>
                  </a:lnTo>
                  <a:lnTo>
                    <a:pt x="2856149" y="824981"/>
                  </a:lnTo>
                  <a:lnTo>
                    <a:pt x="2876468" y="866370"/>
                  </a:lnTo>
                  <a:lnTo>
                    <a:pt x="2895430" y="908193"/>
                  </a:lnTo>
                  <a:lnTo>
                    <a:pt x="2913038" y="950419"/>
                  </a:lnTo>
                  <a:lnTo>
                    <a:pt x="2929295" y="993017"/>
                  </a:lnTo>
                  <a:lnTo>
                    <a:pt x="2944204" y="1035957"/>
                  </a:lnTo>
                  <a:lnTo>
                    <a:pt x="2957769" y="1079206"/>
                  </a:lnTo>
                  <a:lnTo>
                    <a:pt x="2969992" y="1122734"/>
                  </a:lnTo>
                  <a:lnTo>
                    <a:pt x="2980877" y="1166509"/>
                  </a:lnTo>
                  <a:lnTo>
                    <a:pt x="2990426" y="1210501"/>
                  </a:lnTo>
                  <a:lnTo>
                    <a:pt x="2998642" y="1254678"/>
                  </a:lnTo>
                  <a:lnTo>
                    <a:pt x="3005529" y="1299010"/>
                  </a:lnTo>
                  <a:lnTo>
                    <a:pt x="3011089" y="1343464"/>
                  </a:lnTo>
                  <a:lnTo>
                    <a:pt x="3015325" y="1388010"/>
                  </a:lnTo>
                  <a:lnTo>
                    <a:pt x="3018241" y="1432618"/>
                  </a:lnTo>
                  <a:lnTo>
                    <a:pt x="3019840" y="1477255"/>
                  </a:lnTo>
                  <a:lnTo>
                    <a:pt x="3020123" y="1521890"/>
                  </a:lnTo>
                  <a:lnTo>
                    <a:pt x="3019096" y="1566493"/>
                  </a:lnTo>
                  <a:lnTo>
                    <a:pt x="3016759" y="1611032"/>
                  </a:lnTo>
                  <a:lnTo>
                    <a:pt x="3013117" y="1655476"/>
                  </a:lnTo>
                  <a:lnTo>
                    <a:pt x="3008173" y="1699795"/>
                  </a:lnTo>
                  <a:lnTo>
                    <a:pt x="3001929" y="1743956"/>
                  </a:lnTo>
                  <a:lnTo>
                    <a:pt x="2994389" y="1787929"/>
                  </a:lnTo>
                  <a:lnTo>
                    <a:pt x="2985555" y="1831682"/>
                  </a:lnTo>
                  <a:lnTo>
                    <a:pt x="2975431" y="1875186"/>
                  </a:lnTo>
                  <a:lnTo>
                    <a:pt x="2964019" y="1918407"/>
                  </a:lnTo>
                  <a:lnTo>
                    <a:pt x="2951323" y="1961316"/>
                  </a:lnTo>
                  <a:lnTo>
                    <a:pt x="2937346" y="2003881"/>
                  </a:lnTo>
                  <a:lnTo>
                    <a:pt x="2922090" y="2046071"/>
                  </a:lnTo>
                  <a:lnTo>
                    <a:pt x="2905559" y="2087855"/>
                  </a:lnTo>
                  <a:lnTo>
                    <a:pt x="2887755" y="2129201"/>
                  </a:lnTo>
                  <a:lnTo>
                    <a:pt x="2868682" y="2170080"/>
                  </a:lnTo>
                  <a:lnTo>
                    <a:pt x="2848343" y="2210458"/>
                  </a:lnTo>
                  <a:lnTo>
                    <a:pt x="2826740" y="2250306"/>
                  </a:lnTo>
                  <a:lnTo>
                    <a:pt x="2803877" y="2289593"/>
                  </a:lnTo>
                  <a:lnTo>
                    <a:pt x="2779757" y="2328286"/>
                  </a:lnTo>
                  <a:lnTo>
                    <a:pt x="2754382" y="2366355"/>
                  </a:lnTo>
                  <a:lnTo>
                    <a:pt x="2727757" y="2403770"/>
                  </a:lnTo>
                  <a:lnTo>
                    <a:pt x="2699882" y="2440498"/>
                  </a:lnTo>
                  <a:lnTo>
                    <a:pt x="2670763" y="2476508"/>
                  </a:lnTo>
                  <a:lnTo>
                    <a:pt x="2640402" y="2511770"/>
                  </a:lnTo>
                  <a:lnTo>
                    <a:pt x="2608801" y="2546252"/>
                  </a:lnTo>
                  <a:lnTo>
                    <a:pt x="2575964" y="2579924"/>
                  </a:lnTo>
                  <a:lnTo>
                    <a:pt x="2541893" y="2612754"/>
                  </a:lnTo>
                  <a:lnTo>
                    <a:pt x="2506593" y="2644710"/>
                  </a:lnTo>
                  <a:lnTo>
                    <a:pt x="2470065" y="2675763"/>
                  </a:lnTo>
                  <a:lnTo>
                    <a:pt x="2432589" y="2705657"/>
                  </a:lnTo>
                  <a:lnTo>
                    <a:pt x="2394460" y="2734175"/>
                  </a:lnTo>
                  <a:lnTo>
                    <a:pt x="2355710" y="2761317"/>
                  </a:lnTo>
                  <a:lnTo>
                    <a:pt x="2316370" y="2787089"/>
                  </a:lnTo>
                  <a:lnTo>
                    <a:pt x="2276471" y="2811491"/>
                  </a:lnTo>
                  <a:lnTo>
                    <a:pt x="2236044" y="2834528"/>
                  </a:lnTo>
                  <a:lnTo>
                    <a:pt x="2195121" y="2856202"/>
                  </a:lnTo>
                  <a:lnTo>
                    <a:pt x="2153732" y="2876517"/>
                  </a:lnTo>
                  <a:lnTo>
                    <a:pt x="2111909" y="2895475"/>
                  </a:lnTo>
                  <a:lnTo>
                    <a:pt x="2069683" y="2913079"/>
                  </a:lnTo>
                  <a:lnTo>
                    <a:pt x="2027085" y="2929333"/>
                  </a:lnTo>
                  <a:lnTo>
                    <a:pt x="1984145" y="2944240"/>
                  </a:lnTo>
                  <a:lnTo>
                    <a:pt x="1940896" y="2957801"/>
                  </a:lnTo>
                  <a:lnTo>
                    <a:pt x="1897368" y="2970022"/>
                  </a:lnTo>
                  <a:lnTo>
                    <a:pt x="1853593" y="2980903"/>
                  </a:lnTo>
                  <a:lnTo>
                    <a:pt x="1809601" y="2990449"/>
                  </a:lnTo>
                  <a:lnTo>
                    <a:pt x="1765424" y="2998663"/>
                  </a:lnTo>
                  <a:lnTo>
                    <a:pt x="1721092" y="3005547"/>
                  </a:lnTo>
                  <a:lnTo>
                    <a:pt x="1676638" y="3011105"/>
                  </a:lnTo>
                  <a:lnTo>
                    <a:pt x="1632091" y="3015339"/>
                  </a:lnTo>
                  <a:lnTo>
                    <a:pt x="1587484" y="3018253"/>
                  </a:lnTo>
                  <a:lnTo>
                    <a:pt x="1542847" y="3019849"/>
                  </a:lnTo>
                  <a:lnTo>
                    <a:pt x="1498212" y="3020131"/>
                  </a:lnTo>
                  <a:lnTo>
                    <a:pt x="1453609" y="3019101"/>
                  </a:lnTo>
                  <a:lnTo>
                    <a:pt x="1409070" y="3016763"/>
                  </a:lnTo>
                  <a:lnTo>
                    <a:pt x="1364626" y="3013119"/>
                  </a:lnTo>
                  <a:lnTo>
                    <a:pt x="1320307" y="3008173"/>
                  </a:lnTo>
                  <a:lnTo>
                    <a:pt x="1276146" y="3001927"/>
                  </a:lnTo>
                  <a:lnTo>
                    <a:pt x="1232173" y="2994385"/>
                  </a:lnTo>
                  <a:lnTo>
                    <a:pt x="1188419" y="2985550"/>
                  </a:lnTo>
                  <a:lnTo>
                    <a:pt x="1144916" y="2975424"/>
                  </a:lnTo>
                  <a:lnTo>
                    <a:pt x="1101695" y="2964011"/>
                  </a:lnTo>
                  <a:lnTo>
                    <a:pt x="1058786" y="2951313"/>
                  </a:lnTo>
                  <a:lnTo>
                    <a:pt x="1016221" y="2937334"/>
                  </a:lnTo>
                  <a:lnTo>
                    <a:pt x="974031" y="2922077"/>
                  </a:lnTo>
                  <a:lnTo>
                    <a:pt x="932247" y="2905544"/>
                  </a:lnTo>
                  <a:lnTo>
                    <a:pt x="890901" y="2887739"/>
                  </a:lnTo>
                  <a:lnTo>
                    <a:pt x="850022" y="2868664"/>
                  </a:lnTo>
                  <a:lnTo>
                    <a:pt x="809644" y="2848323"/>
                  </a:lnTo>
                  <a:lnTo>
                    <a:pt x="769796" y="2826719"/>
                  </a:lnTo>
                  <a:lnTo>
                    <a:pt x="730509" y="2803855"/>
                  </a:lnTo>
                  <a:lnTo>
                    <a:pt x="691816" y="2779733"/>
                  </a:lnTo>
                  <a:lnTo>
                    <a:pt x="653747" y="2754357"/>
                  </a:lnTo>
                  <a:lnTo>
                    <a:pt x="616332" y="2727729"/>
                  </a:lnTo>
                  <a:lnTo>
                    <a:pt x="579604" y="2699853"/>
                  </a:lnTo>
                  <a:lnTo>
                    <a:pt x="543594" y="2670732"/>
                  </a:lnTo>
                  <a:lnTo>
                    <a:pt x="508332" y="2640369"/>
                  </a:lnTo>
                  <a:lnTo>
                    <a:pt x="473850" y="2608766"/>
                  </a:lnTo>
                  <a:lnTo>
                    <a:pt x="440178" y="2575927"/>
                  </a:lnTo>
                  <a:lnTo>
                    <a:pt x="407348" y="2541855"/>
                  </a:lnTo>
                  <a:lnTo>
                    <a:pt x="375392" y="2506552"/>
                  </a:lnTo>
                  <a:lnTo>
                    <a:pt x="344339" y="2470022"/>
                  </a:lnTo>
                  <a:lnTo>
                    <a:pt x="314447" y="2432546"/>
                  </a:lnTo>
                  <a:lnTo>
                    <a:pt x="285931" y="2394417"/>
                  </a:lnTo>
                  <a:lnTo>
                    <a:pt x="258791" y="2355668"/>
                  </a:lnTo>
                  <a:lnTo>
                    <a:pt x="233022" y="2316329"/>
                  </a:lnTo>
                  <a:lnTo>
                    <a:pt x="208621" y="2276431"/>
                  </a:lnTo>
                  <a:lnTo>
                    <a:pt x="185586" y="2236006"/>
                  </a:lnTo>
                  <a:lnTo>
                    <a:pt x="163913" y="2195084"/>
                  </a:lnTo>
                  <a:lnTo>
                    <a:pt x="143600" y="2153697"/>
                  </a:lnTo>
                  <a:lnTo>
                    <a:pt x="124644" y="2111876"/>
                  </a:lnTo>
                  <a:lnTo>
                    <a:pt x="107040" y="2069652"/>
                  </a:lnTo>
                  <a:lnTo>
                    <a:pt x="90788" y="2027056"/>
                  </a:lnTo>
                  <a:lnTo>
                    <a:pt x="75883" y="1984120"/>
                  </a:lnTo>
                  <a:lnTo>
                    <a:pt x="62322" y="1940873"/>
                  </a:lnTo>
                  <a:lnTo>
                    <a:pt x="50103" y="1897348"/>
                  </a:lnTo>
                  <a:lnTo>
                    <a:pt x="39222" y="1853575"/>
                  </a:lnTo>
                  <a:lnTo>
                    <a:pt x="29677" y="1809587"/>
                  </a:lnTo>
                  <a:lnTo>
                    <a:pt x="21464" y="1765413"/>
                  </a:lnTo>
                  <a:lnTo>
                    <a:pt x="14580" y="1721084"/>
                  </a:lnTo>
                  <a:lnTo>
                    <a:pt x="9023" y="1676633"/>
                  </a:lnTo>
                  <a:lnTo>
                    <a:pt x="4790" y="1632090"/>
                  </a:lnTo>
                  <a:lnTo>
                    <a:pt x="1877" y="1587487"/>
                  </a:lnTo>
                  <a:lnTo>
                    <a:pt x="281" y="1542853"/>
                  </a:lnTo>
                  <a:lnTo>
                    <a:pt x="0" y="1498222"/>
                  </a:lnTo>
                  <a:lnTo>
                    <a:pt x="1029" y="1453622"/>
                  </a:lnTo>
                  <a:lnTo>
                    <a:pt x="3368" y="1409087"/>
                  </a:lnTo>
                  <a:lnTo>
                    <a:pt x="7012" y="1364646"/>
                  </a:lnTo>
                  <a:lnTo>
                    <a:pt x="11958" y="1320332"/>
                  </a:lnTo>
                  <a:lnTo>
                    <a:pt x="18203" y="1276174"/>
                  </a:lnTo>
                  <a:lnTo>
                    <a:pt x="25745" y="1232205"/>
                  </a:lnTo>
                  <a:lnTo>
                    <a:pt x="34580" y="1188455"/>
                  </a:lnTo>
                  <a:lnTo>
                    <a:pt x="44705" y="1144955"/>
                  </a:lnTo>
                  <a:lnTo>
                    <a:pt x="56118" y="1101737"/>
                  </a:lnTo>
                  <a:lnTo>
                    <a:pt x="68815" y="1058831"/>
                  </a:lnTo>
                  <a:lnTo>
                    <a:pt x="82794" y="1016270"/>
                  </a:lnTo>
                  <a:lnTo>
                    <a:pt x="98050" y="974083"/>
                  </a:lnTo>
                  <a:lnTo>
                    <a:pt x="114582" y="932303"/>
                  </a:lnTo>
                  <a:lnTo>
                    <a:pt x="132387" y="890959"/>
                  </a:lnTo>
                  <a:lnTo>
                    <a:pt x="151460" y="850084"/>
                  </a:lnTo>
                  <a:lnTo>
                    <a:pt x="171800" y="809708"/>
                  </a:lnTo>
                  <a:lnTo>
                    <a:pt x="193403" y="769862"/>
                  </a:lnTo>
                  <a:lnTo>
                    <a:pt x="216266" y="730579"/>
                  </a:lnTo>
                  <a:lnTo>
                    <a:pt x="240387" y="691888"/>
                  </a:lnTo>
                  <a:lnTo>
                    <a:pt x="265762" y="653820"/>
                  </a:lnTo>
                  <a:lnTo>
                    <a:pt x="292388" y="616408"/>
                  </a:lnTo>
                  <a:lnTo>
                    <a:pt x="320262" y="579682"/>
                  </a:lnTo>
                  <a:lnTo>
                    <a:pt x="349382" y="543673"/>
                  </a:lnTo>
                  <a:lnTo>
                    <a:pt x="379743" y="508413"/>
                  </a:lnTo>
                  <a:lnTo>
                    <a:pt x="411344" y="473931"/>
                  </a:lnTo>
                  <a:lnTo>
                    <a:pt x="444181" y="440261"/>
                  </a:lnTo>
                  <a:lnTo>
                    <a:pt x="478251" y="407432"/>
                  </a:lnTo>
                  <a:lnTo>
                    <a:pt x="513552" y="375476"/>
                  </a:lnTo>
                  <a:lnTo>
                    <a:pt x="550079" y="344424"/>
                  </a:lnTo>
                  <a:lnTo>
                    <a:pt x="589168" y="313307"/>
                  </a:lnTo>
                  <a:lnTo>
                    <a:pt x="629158" y="283577"/>
                  </a:lnTo>
                  <a:lnTo>
                    <a:pt x="670011" y="255245"/>
                  </a:lnTo>
                  <a:lnTo>
                    <a:pt x="711689" y="228326"/>
                  </a:lnTo>
                  <a:lnTo>
                    <a:pt x="754155" y="202834"/>
                  </a:lnTo>
                  <a:lnTo>
                    <a:pt x="797371" y="178781"/>
                  </a:lnTo>
                  <a:lnTo>
                    <a:pt x="841300" y="156181"/>
                  </a:lnTo>
                  <a:lnTo>
                    <a:pt x="885904" y="135049"/>
                  </a:lnTo>
                  <a:lnTo>
                    <a:pt x="931145" y="115397"/>
                  </a:lnTo>
                  <a:lnTo>
                    <a:pt x="976986" y="97239"/>
                  </a:lnTo>
                  <a:lnTo>
                    <a:pt x="1023389" y="80589"/>
                  </a:lnTo>
                  <a:lnTo>
                    <a:pt x="1070317" y="65460"/>
                  </a:lnTo>
                  <a:lnTo>
                    <a:pt x="1117732" y="51867"/>
                  </a:lnTo>
                  <a:lnTo>
                    <a:pt x="1165597" y="39821"/>
                  </a:lnTo>
                  <a:lnTo>
                    <a:pt x="1213873" y="29338"/>
                  </a:lnTo>
                  <a:lnTo>
                    <a:pt x="1262523" y="20430"/>
                  </a:lnTo>
                  <a:lnTo>
                    <a:pt x="1311510" y="13111"/>
                  </a:lnTo>
                  <a:lnTo>
                    <a:pt x="1360796" y="7395"/>
                  </a:lnTo>
                  <a:lnTo>
                    <a:pt x="1410344" y="3295"/>
                  </a:lnTo>
                  <a:lnTo>
                    <a:pt x="1460115" y="826"/>
                  </a:lnTo>
                  <a:lnTo>
                    <a:pt x="1510072" y="0"/>
                  </a:lnTo>
                  <a:lnTo>
                    <a:pt x="1510072" y="1510029"/>
                  </a:lnTo>
                  <a:lnTo>
                    <a:pt x="2675678" y="550037"/>
                  </a:lnTo>
                  <a:close/>
                </a:path>
              </a:pathLst>
            </a:custGeom>
            <a:ln w="19812">
              <a:solidFill>
                <a:srgbClr val="FFFFFF"/>
              </a:solidFill>
            </a:ln>
          </p:spPr>
          <p:txBody>
            <a:bodyPr wrap="square" lIns="0" tIns="0" rIns="0" bIns="0" rtlCol="0"/>
            <a:lstStyle/>
            <a:p>
              <a:endParaRPr/>
            </a:p>
          </p:txBody>
        </p:sp>
        <p:sp>
          <p:nvSpPr>
            <p:cNvPr id="10" name="object 9">
              <a:extLst>
                <a:ext uri="{FF2B5EF4-FFF2-40B4-BE49-F238E27FC236}">
                  <a16:creationId xmlns="" xmlns:a16="http://schemas.microsoft.com/office/drawing/2014/main" id="{D232336D-CB6D-05CB-3D48-7F3084DCF069}"/>
                </a:ext>
              </a:extLst>
            </p:cNvPr>
            <p:cNvSpPr/>
            <p:nvPr/>
          </p:nvSpPr>
          <p:spPr>
            <a:xfrm>
              <a:off x="5449062" y="5848350"/>
              <a:ext cx="82550" cy="83820"/>
            </a:xfrm>
            <a:custGeom>
              <a:avLst/>
              <a:gdLst/>
              <a:ahLst/>
              <a:cxnLst/>
              <a:rect l="l" t="t" r="r" b="b"/>
              <a:pathLst>
                <a:path w="82550" h="83820">
                  <a:moveTo>
                    <a:pt x="82296" y="0"/>
                  </a:moveTo>
                  <a:lnTo>
                    <a:pt x="0" y="0"/>
                  </a:lnTo>
                  <a:lnTo>
                    <a:pt x="0" y="83819"/>
                  </a:lnTo>
                  <a:lnTo>
                    <a:pt x="82296" y="83819"/>
                  </a:lnTo>
                  <a:lnTo>
                    <a:pt x="82296" y="0"/>
                  </a:lnTo>
                  <a:close/>
                </a:path>
              </a:pathLst>
            </a:custGeom>
            <a:solidFill>
              <a:srgbClr val="A6B727"/>
            </a:solidFill>
          </p:spPr>
          <p:txBody>
            <a:bodyPr wrap="square" lIns="0" tIns="0" rIns="0" bIns="0" rtlCol="0"/>
            <a:lstStyle/>
            <a:p>
              <a:endParaRPr/>
            </a:p>
          </p:txBody>
        </p:sp>
        <p:sp>
          <p:nvSpPr>
            <p:cNvPr id="11" name="object 10">
              <a:extLst>
                <a:ext uri="{FF2B5EF4-FFF2-40B4-BE49-F238E27FC236}">
                  <a16:creationId xmlns="" xmlns:a16="http://schemas.microsoft.com/office/drawing/2014/main" id="{92C6A05F-66CB-7028-4F77-6093666AA7A8}"/>
                </a:ext>
              </a:extLst>
            </p:cNvPr>
            <p:cNvSpPr/>
            <p:nvPr/>
          </p:nvSpPr>
          <p:spPr>
            <a:xfrm>
              <a:off x="5449062" y="5848350"/>
              <a:ext cx="82550" cy="83820"/>
            </a:xfrm>
            <a:custGeom>
              <a:avLst/>
              <a:gdLst/>
              <a:ahLst/>
              <a:cxnLst/>
              <a:rect l="l" t="t" r="r" b="b"/>
              <a:pathLst>
                <a:path w="82550" h="83820">
                  <a:moveTo>
                    <a:pt x="0" y="83819"/>
                  </a:moveTo>
                  <a:lnTo>
                    <a:pt x="82296" y="83819"/>
                  </a:lnTo>
                  <a:lnTo>
                    <a:pt x="82296" y="0"/>
                  </a:lnTo>
                  <a:lnTo>
                    <a:pt x="0" y="0"/>
                  </a:lnTo>
                  <a:lnTo>
                    <a:pt x="0" y="83819"/>
                  </a:lnTo>
                  <a:close/>
                </a:path>
              </a:pathLst>
            </a:custGeom>
            <a:ln w="19811">
              <a:solidFill>
                <a:srgbClr val="FFFFFF"/>
              </a:solidFill>
            </a:ln>
          </p:spPr>
          <p:txBody>
            <a:bodyPr wrap="square" lIns="0" tIns="0" rIns="0" bIns="0" rtlCol="0"/>
            <a:lstStyle/>
            <a:p>
              <a:endParaRPr/>
            </a:p>
          </p:txBody>
        </p:sp>
      </p:grpSp>
      <p:sp>
        <p:nvSpPr>
          <p:cNvPr id="12" name="object 11">
            <a:extLst>
              <a:ext uri="{FF2B5EF4-FFF2-40B4-BE49-F238E27FC236}">
                <a16:creationId xmlns="" xmlns:a16="http://schemas.microsoft.com/office/drawing/2014/main" id="{4CD4167C-54B8-AB5A-A40E-5F9992DC3515}"/>
              </a:ext>
            </a:extLst>
          </p:cNvPr>
          <p:cNvSpPr txBox="1"/>
          <p:nvPr/>
        </p:nvSpPr>
        <p:spPr>
          <a:xfrm>
            <a:off x="5563870" y="2129789"/>
            <a:ext cx="1034415" cy="309245"/>
          </a:xfrm>
          <a:prstGeom prst="rect">
            <a:avLst/>
          </a:prstGeom>
        </p:spPr>
        <p:txBody>
          <a:bodyPr vert="horz" wrap="square" lIns="0" tIns="13970" rIns="0" bIns="0" rtlCol="0">
            <a:spAutoFit/>
          </a:bodyPr>
          <a:lstStyle/>
          <a:p>
            <a:pPr marL="12700">
              <a:lnSpc>
                <a:spcPct val="100000"/>
              </a:lnSpc>
              <a:spcBef>
                <a:spcPts val="110"/>
              </a:spcBef>
            </a:pPr>
            <a:r>
              <a:rPr sz="1850" spc="-50" dirty="0">
                <a:solidFill>
                  <a:srgbClr val="585858"/>
                </a:solidFill>
                <a:latin typeface="Corbel"/>
                <a:cs typeface="Corbel"/>
              </a:rPr>
              <a:t>Yaş </a:t>
            </a:r>
            <a:r>
              <a:rPr sz="1850" spc="-10" dirty="0">
                <a:solidFill>
                  <a:srgbClr val="585858"/>
                </a:solidFill>
                <a:latin typeface="Corbel"/>
                <a:cs typeface="Corbel"/>
              </a:rPr>
              <a:t>Aralığı</a:t>
            </a:r>
            <a:endParaRPr sz="1850">
              <a:latin typeface="Corbel"/>
              <a:cs typeface="Corbel"/>
            </a:endParaRPr>
          </a:p>
        </p:txBody>
      </p:sp>
      <p:sp>
        <p:nvSpPr>
          <p:cNvPr id="13" name="object 12">
            <a:extLst>
              <a:ext uri="{FF2B5EF4-FFF2-40B4-BE49-F238E27FC236}">
                <a16:creationId xmlns="" xmlns:a16="http://schemas.microsoft.com/office/drawing/2014/main" id="{FFA0FFC3-7588-E35D-6D83-FD220987C703}"/>
              </a:ext>
            </a:extLst>
          </p:cNvPr>
          <p:cNvSpPr txBox="1"/>
          <p:nvPr/>
        </p:nvSpPr>
        <p:spPr>
          <a:xfrm>
            <a:off x="5556884" y="5769661"/>
            <a:ext cx="611505" cy="208279"/>
          </a:xfrm>
          <a:prstGeom prst="rect">
            <a:avLst/>
          </a:prstGeom>
        </p:spPr>
        <p:txBody>
          <a:bodyPr vert="horz" wrap="square" lIns="0" tIns="12700" rIns="0" bIns="0" rtlCol="0">
            <a:spAutoFit/>
          </a:bodyPr>
          <a:lstStyle/>
          <a:p>
            <a:pPr marL="12700">
              <a:lnSpc>
                <a:spcPct val="100000"/>
              </a:lnSpc>
              <a:spcBef>
                <a:spcPts val="100"/>
              </a:spcBef>
            </a:pPr>
            <a:r>
              <a:rPr sz="1200" dirty="0">
                <a:solidFill>
                  <a:srgbClr val="585858"/>
                </a:solidFill>
                <a:latin typeface="Corbel"/>
                <a:cs typeface="Corbel"/>
              </a:rPr>
              <a:t>12-25</a:t>
            </a:r>
            <a:r>
              <a:rPr sz="1200" spc="-5" dirty="0">
                <a:solidFill>
                  <a:srgbClr val="585858"/>
                </a:solidFill>
                <a:latin typeface="Corbel"/>
                <a:cs typeface="Corbel"/>
              </a:rPr>
              <a:t> </a:t>
            </a:r>
            <a:r>
              <a:rPr sz="1200" spc="-25" dirty="0">
                <a:solidFill>
                  <a:srgbClr val="585858"/>
                </a:solidFill>
                <a:latin typeface="Corbel"/>
                <a:cs typeface="Corbel"/>
              </a:rPr>
              <a:t>yaş</a:t>
            </a:r>
            <a:endParaRPr sz="1200">
              <a:latin typeface="Corbel"/>
              <a:cs typeface="Corbel"/>
            </a:endParaRPr>
          </a:p>
        </p:txBody>
      </p:sp>
      <p:grpSp>
        <p:nvGrpSpPr>
          <p:cNvPr id="14" name="object 13">
            <a:extLst>
              <a:ext uri="{FF2B5EF4-FFF2-40B4-BE49-F238E27FC236}">
                <a16:creationId xmlns="" xmlns:a16="http://schemas.microsoft.com/office/drawing/2014/main" id="{2A61F1DE-E416-8D71-79AD-EC5F01383F0A}"/>
              </a:ext>
            </a:extLst>
          </p:cNvPr>
          <p:cNvGrpSpPr/>
          <p:nvPr/>
        </p:nvGrpSpPr>
        <p:grpSpPr>
          <a:xfrm>
            <a:off x="6277355" y="5838444"/>
            <a:ext cx="104139" cy="104139"/>
            <a:chOff x="6277355" y="5838444"/>
            <a:chExt cx="104139" cy="104139"/>
          </a:xfrm>
        </p:grpSpPr>
        <p:sp>
          <p:nvSpPr>
            <p:cNvPr id="15" name="object 14">
              <a:extLst>
                <a:ext uri="{FF2B5EF4-FFF2-40B4-BE49-F238E27FC236}">
                  <a16:creationId xmlns="" xmlns:a16="http://schemas.microsoft.com/office/drawing/2014/main" id="{1D9A0B99-131E-7219-7CDB-D59D4F8A9EF5}"/>
                </a:ext>
              </a:extLst>
            </p:cNvPr>
            <p:cNvSpPr/>
            <p:nvPr/>
          </p:nvSpPr>
          <p:spPr>
            <a:xfrm>
              <a:off x="6287261" y="5848350"/>
              <a:ext cx="83820" cy="83820"/>
            </a:xfrm>
            <a:custGeom>
              <a:avLst/>
              <a:gdLst/>
              <a:ahLst/>
              <a:cxnLst/>
              <a:rect l="l" t="t" r="r" b="b"/>
              <a:pathLst>
                <a:path w="83820" h="83820">
                  <a:moveTo>
                    <a:pt x="83820" y="0"/>
                  </a:moveTo>
                  <a:lnTo>
                    <a:pt x="0" y="0"/>
                  </a:lnTo>
                  <a:lnTo>
                    <a:pt x="0" y="83819"/>
                  </a:lnTo>
                  <a:lnTo>
                    <a:pt x="83820" y="83819"/>
                  </a:lnTo>
                  <a:lnTo>
                    <a:pt x="83820" y="0"/>
                  </a:lnTo>
                  <a:close/>
                </a:path>
              </a:pathLst>
            </a:custGeom>
            <a:solidFill>
              <a:srgbClr val="DF5227"/>
            </a:solidFill>
          </p:spPr>
          <p:txBody>
            <a:bodyPr wrap="square" lIns="0" tIns="0" rIns="0" bIns="0" rtlCol="0"/>
            <a:lstStyle/>
            <a:p>
              <a:endParaRPr/>
            </a:p>
          </p:txBody>
        </p:sp>
        <p:sp>
          <p:nvSpPr>
            <p:cNvPr id="16" name="object 15">
              <a:extLst>
                <a:ext uri="{FF2B5EF4-FFF2-40B4-BE49-F238E27FC236}">
                  <a16:creationId xmlns="" xmlns:a16="http://schemas.microsoft.com/office/drawing/2014/main" id="{875E383E-A0AA-D14B-6D69-832D3382E6C7}"/>
                </a:ext>
              </a:extLst>
            </p:cNvPr>
            <p:cNvSpPr/>
            <p:nvPr/>
          </p:nvSpPr>
          <p:spPr>
            <a:xfrm>
              <a:off x="6287261" y="5848350"/>
              <a:ext cx="83820" cy="83820"/>
            </a:xfrm>
            <a:custGeom>
              <a:avLst/>
              <a:gdLst/>
              <a:ahLst/>
              <a:cxnLst/>
              <a:rect l="l" t="t" r="r" b="b"/>
              <a:pathLst>
                <a:path w="83820" h="83820">
                  <a:moveTo>
                    <a:pt x="0" y="83819"/>
                  </a:moveTo>
                  <a:lnTo>
                    <a:pt x="83820" y="83819"/>
                  </a:lnTo>
                  <a:lnTo>
                    <a:pt x="83820" y="0"/>
                  </a:lnTo>
                  <a:lnTo>
                    <a:pt x="0" y="0"/>
                  </a:lnTo>
                  <a:lnTo>
                    <a:pt x="0" y="83819"/>
                  </a:lnTo>
                  <a:close/>
                </a:path>
              </a:pathLst>
            </a:custGeom>
            <a:ln w="19811">
              <a:solidFill>
                <a:srgbClr val="FFFFFF"/>
              </a:solidFill>
            </a:ln>
          </p:spPr>
          <p:txBody>
            <a:bodyPr wrap="square" lIns="0" tIns="0" rIns="0" bIns="0" rtlCol="0"/>
            <a:lstStyle/>
            <a:p>
              <a:endParaRPr/>
            </a:p>
          </p:txBody>
        </p:sp>
      </p:grpSp>
      <p:sp>
        <p:nvSpPr>
          <p:cNvPr id="17" name="object 16">
            <a:extLst>
              <a:ext uri="{FF2B5EF4-FFF2-40B4-BE49-F238E27FC236}">
                <a16:creationId xmlns="" xmlns:a16="http://schemas.microsoft.com/office/drawing/2014/main" id="{1DD03CAA-95E5-AE8B-C535-D0C8B2F8461F}"/>
              </a:ext>
            </a:extLst>
          </p:cNvPr>
          <p:cNvSpPr txBox="1"/>
          <p:nvPr/>
        </p:nvSpPr>
        <p:spPr>
          <a:xfrm>
            <a:off x="6395465" y="5769661"/>
            <a:ext cx="384810" cy="208279"/>
          </a:xfrm>
          <a:prstGeom prst="rect">
            <a:avLst/>
          </a:prstGeom>
        </p:spPr>
        <p:txBody>
          <a:bodyPr vert="horz" wrap="square" lIns="0" tIns="12700" rIns="0" bIns="0" rtlCol="0">
            <a:spAutoFit/>
          </a:bodyPr>
          <a:lstStyle/>
          <a:p>
            <a:pPr marL="12700">
              <a:lnSpc>
                <a:spcPct val="100000"/>
              </a:lnSpc>
              <a:spcBef>
                <a:spcPts val="100"/>
              </a:spcBef>
            </a:pPr>
            <a:r>
              <a:rPr sz="1200" spc="-10" dirty="0">
                <a:solidFill>
                  <a:srgbClr val="585858"/>
                </a:solidFill>
                <a:latin typeface="Corbel"/>
                <a:cs typeface="Corbel"/>
              </a:rPr>
              <a:t>25-</a:t>
            </a:r>
            <a:r>
              <a:rPr sz="1200" spc="-35" dirty="0">
                <a:solidFill>
                  <a:srgbClr val="585858"/>
                </a:solidFill>
                <a:latin typeface="Corbel"/>
                <a:cs typeface="Corbel"/>
              </a:rPr>
              <a:t>60</a:t>
            </a:r>
            <a:endParaRPr sz="1200">
              <a:latin typeface="Corbel"/>
              <a:cs typeface="Corbel"/>
            </a:endParaRPr>
          </a:p>
        </p:txBody>
      </p:sp>
    </p:spTree>
    <p:extLst>
      <p:ext uri="{BB962C8B-B14F-4D97-AF65-F5344CB8AC3E}">
        <p14:creationId xmlns:p14="http://schemas.microsoft.com/office/powerpoint/2010/main" val="39351902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0C3355A1-8052-9E05-9CE7-6A3B5BA87FAC}"/>
            </a:ext>
          </a:extLst>
        </p:cNvPr>
        <p:cNvGrpSpPr/>
        <p:nvPr/>
      </p:nvGrpSpPr>
      <p:grpSpPr>
        <a:xfrm>
          <a:off x="0" y="0"/>
          <a:ext cx="0" cy="0"/>
          <a:chOff x="0" y="0"/>
          <a:chExt cx="0" cy="0"/>
        </a:xfrm>
      </p:grpSpPr>
      <p:pic>
        <p:nvPicPr>
          <p:cNvPr id="3" name="Resim 2">
            <a:extLst>
              <a:ext uri="{FF2B5EF4-FFF2-40B4-BE49-F238E27FC236}">
                <a16:creationId xmlns="" xmlns:a16="http://schemas.microsoft.com/office/drawing/2014/main" id="{DEBD215A-7E9A-6918-C166-2587EF970399}"/>
              </a:ext>
            </a:extLst>
          </p:cNvPr>
          <p:cNvPicPr>
            <a:picLocks noChangeAspect="1"/>
          </p:cNvPicPr>
          <p:nvPr/>
        </p:nvPicPr>
        <p:blipFill>
          <a:blip r:embed="rId2"/>
          <a:stretch>
            <a:fillRect/>
          </a:stretch>
        </p:blipFill>
        <p:spPr>
          <a:xfrm>
            <a:off x="1645920" y="116482"/>
            <a:ext cx="1478407" cy="654115"/>
          </a:xfrm>
          <a:prstGeom prst="rect">
            <a:avLst/>
          </a:prstGeom>
        </p:spPr>
      </p:pic>
      <p:sp>
        <p:nvSpPr>
          <p:cNvPr id="2" name="object 11">
            <a:extLst>
              <a:ext uri="{FF2B5EF4-FFF2-40B4-BE49-F238E27FC236}">
                <a16:creationId xmlns="" xmlns:a16="http://schemas.microsoft.com/office/drawing/2014/main" id="{8BC1ED07-1AF4-E1F5-8D0B-1BB1B6D07435}"/>
              </a:ext>
            </a:extLst>
          </p:cNvPr>
          <p:cNvSpPr txBox="1"/>
          <p:nvPr/>
        </p:nvSpPr>
        <p:spPr>
          <a:xfrm>
            <a:off x="5680202" y="2141929"/>
            <a:ext cx="831595" cy="309245"/>
          </a:xfrm>
          <a:prstGeom prst="rect">
            <a:avLst/>
          </a:prstGeom>
        </p:spPr>
        <p:txBody>
          <a:bodyPr vert="horz" wrap="square" lIns="0" tIns="13970" rIns="0" bIns="0" rtlCol="0">
            <a:spAutoFit/>
          </a:bodyPr>
          <a:lstStyle/>
          <a:p>
            <a:pPr marL="12700">
              <a:lnSpc>
                <a:spcPct val="100000"/>
              </a:lnSpc>
              <a:spcBef>
                <a:spcPts val="110"/>
              </a:spcBef>
            </a:pPr>
            <a:r>
              <a:rPr lang="tr-TR" sz="1850" dirty="0">
                <a:latin typeface="Corbel"/>
                <a:cs typeface="Corbel"/>
              </a:rPr>
              <a:t>Cinsiyet</a:t>
            </a:r>
            <a:endParaRPr sz="1850" dirty="0">
              <a:latin typeface="Corbel"/>
              <a:cs typeface="Corbel"/>
            </a:endParaRPr>
          </a:p>
        </p:txBody>
      </p:sp>
      <p:sp>
        <p:nvSpPr>
          <p:cNvPr id="4" name="object 12">
            <a:extLst>
              <a:ext uri="{FF2B5EF4-FFF2-40B4-BE49-F238E27FC236}">
                <a16:creationId xmlns="" xmlns:a16="http://schemas.microsoft.com/office/drawing/2014/main" id="{46728C16-530E-866B-8C7B-3566310FDF3F}"/>
              </a:ext>
            </a:extLst>
          </p:cNvPr>
          <p:cNvSpPr txBox="1"/>
          <p:nvPr/>
        </p:nvSpPr>
        <p:spPr>
          <a:xfrm>
            <a:off x="5556884" y="5769661"/>
            <a:ext cx="611505" cy="197490"/>
          </a:xfrm>
          <a:prstGeom prst="rect">
            <a:avLst/>
          </a:prstGeom>
        </p:spPr>
        <p:txBody>
          <a:bodyPr vert="horz" wrap="square" lIns="0" tIns="12700" rIns="0" bIns="0" rtlCol="0">
            <a:spAutoFit/>
          </a:bodyPr>
          <a:lstStyle/>
          <a:p>
            <a:pPr marL="12700">
              <a:lnSpc>
                <a:spcPct val="100000"/>
              </a:lnSpc>
              <a:spcBef>
                <a:spcPts val="100"/>
              </a:spcBef>
            </a:pPr>
            <a:r>
              <a:rPr lang="tr-TR" sz="1200" dirty="0">
                <a:latin typeface="Corbel"/>
                <a:cs typeface="Corbel"/>
              </a:rPr>
              <a:t>Erkek</a:t>
            </a:r>
            <a:endParaRPr sz="1200" dirty="0">
              <a:latin typeface="Corbel"/>
              <a:cs typeface="Corbel"/>
            </a:endParaRPr>
          </a:p>
        </p:txBody>
      </p:sp>
      <p:grpSp>
        <p:nvGrpSpPr>
          <p:cNvPr id="5" name="object 13">
            <a:extLst>
              <a:ext uri="{FF2B5EF4-FFF2-40B4-BE49-F238E27FC236}">
                <a16:creationId xmlns="" xmlns:a16="http://schemas.microsoft.com/office/drawing/2014/main" id="{F1D17497-0BE8-E316-1339-06BA47577E42}"/>
              </a:ext>
            </a:extLst>
          </p:cNvPr>
          <p:cNvGrpSpPr/>
          <p:nvPr/>
        </p:nvGrpSpPr>
        <p:grpSpPr>
          <a:xfrm>
            <a:off x="6277355" y="5838444"/>
            <a:ext cx="104139" cy="104139"/>
            <a:chOff x="6277355" y="5838444"/>
            <a:chExt cx="104139" cy="104139"/>
          </a:xfrm>
        </p:grpSpPr>
        <p:sp>
          <p:nvSpPr>
            <p:cNvPr id="6" name="object 14">
              <a:extLst>
                <a:ext uri="{FF2B5EF4-FFF2-40B4-BE49-F238E27FC236}">
                  <a16:creationId xmlns="" xmlns:a16="http://schemas.microsoft.com/office/drawing/2014/main" id="{7FE50248-F581-F2BF-2188-B78E6792EC41}"/>
                </a:ext>
              </a:extLst>
            </p:cNvPr>
            <p:cNvSpPr/>
            <p:nvPr/>
          </p:nvSpPr>
          <p:spPr>
            <a:xfrm>
              <a:off x="6287261" y="5848350"/>
              <a:ext cx="83820" cy="83820"/>
            </a:xfrm>
            <a:custGeom>
              <a:avLst/>
              <a:gdLst/>
              <a:ahLst/>
              <a:cxnLst/>
              <a:rect l="l" t="t" r="r" b="b"/>
              <a:pathLst>
                <a:path w="83820" h="83820">
                  <a:moveTo>
                    <a:pt x="83820" y="0"/>
                  </a:moveTo>
                  <a:lnTo>
                    <a:pt x="0" y="0"/>
                  </a:lnTo>
                  <a:lnTo>
                    <a:pt x="0" y="83819"/>
                  </a:lnTo>
                  <a:lnTo>
                    <a:pt x="83820" y="83819"/>
                  </a:lnTo>
                  <a:lnTo>
                    <a:pt x="83820" y="0"/>
                  </a:lnTo>
                  <a:close/>
                </a:path>
              </a:pathLst>
            </a:custGeom>
            <a:solidFill>
              <a:srgbClr val="DF5227"/>
            </a:solidFill>
          </p:spPr>
          <p:txBody>
            <a:bodyPr wrap="square" lIns="0" tIns="0" rIns="0" bIns="0" rtlCol="0"/>
            <a:lstStyle/>
            <a:p>
              <a:endParaRPr/>
            </a:p>
          </p:txBody>
        </p:sp>
        <p:sp>
          <p:nvSpPr>
            <p:cNvPr id="7" name="object 15">
              <a:extLst>
                <a:ext uri="{FF2B5EF4-FFF2-40B4-BE49-F238E27FC236}">
                  <a16:creationId xmlns="" xmlns:a16="http://schemas.microsoft.com/office/drawing/2014/main" id="{5E00AD07-296D-C26E-43AD-50B9F3E631D7}"/>
                </a:ext>
              </a:extLst>
            </p:cNvPr>
            <p:cNvSpPr/>
            <p:nvPr/>
          </p:nvSpPr>
          <p:spPr>
            <a:xfrm>
              <a:off x="6287261" y="5848350"/>
              <a:ext cx="83820" cy="83820"/>
            </a:xfrm>
            <a:custGeom>
              <a:avLst/>
              <a:gdLst/>
              <a:ahLst/>
              <a:cxnLst/>
              <a:rect l="l" t="t" r="r" b="b"/>
              <a:pathLst>
                <a:path w="83820" h="83820">
                  <a:moveTo>
                    <a:pt x="0" y="83819"/>
                  </a:moveTo>
                  <a:lnTo>
                    <a:pt x="83820" y="83819"/>
                  </a:lnTo>
                  <a:lnTo>
                    <a:pt x="83820" y="0"/>
                  </a:lnTo>
                  <a:lnTo>
                    <a:pt x="0" y="0"/>
                  </a:lnTo>
                  <a:lnTo>
                    <a:pt x="0" y="83819"/>
                  </a:lnTo>
                  <a:close/>
                </a:path>
              </a:pathLst>
            </a:custGeom>
            <a:ln w="19811">
              <a:solidFill>
                <a:srgbClr val="FFFFFF"/>
              </a:solidFill>
            </a:ln>
          </p:spPr>
          <p:txBody>
            <a:bodyPr wrap="square" lIns="0" tIns="0" rIns="0" bIns="0" rtlCol="0"/>
            <a:lstStyle/>
            <a:p>
              <a:endParaRPr/>
            </a:p>
          </p:txBody>
        </p:sp>
      </p:grpSp>
      <p:sp>
        <p:nvSpPr>
          <p:cNvPr id="8" name="object 16">
            <a:extLst>
              <a:ext uri="{FF2B5EF4-FFF2-40B4-BE49-F238E27FC236}">
                <a16:creationId xmlns="" xmlns:a16="http://schemas.microsoft.com/office/drawing/2014/main" id="{3A5B9124-1F85-6ACB-807E-54C0EDB7C70A}"/>
              </a:ext>
            </a:extLst>
          </p:cNvPr>
          <p:cNvSpPr txBox="1"/>
          <p:nvPr/>
        </p:nvSpPr>
        <p:spPr>
          <a:xfrm>
            <a:off x="6395465" y="5769661"/>
            <a:ext cx="384810" cy="197490"/>
          </a:xfrm>
          <a:prstGeom prst="rect">
            <a:avLst/>
          </a:prstGeom>
        </p:spPr>
        <p:txBody>
          <a:bodyPr vert="horz" wrap="square" lIns="0" tIns="12700" rIns="0" bIns="0" rtlCol="0">
            <a:spAutoFit/>
          </a:bodyPr>
          <a:lstStyle/>
          <a:p>
            <a:pPr marL="12700">
              <a:lnSpc>
                <a:spcPct val="100000"/>
              </a:lnSpc>
              <a:spcBef>
                <a:spcPts val="100"/>
              </a:spcBef>
            </a:pPr>
            <a:r>
              <a:rPr lang="tr-TR" sz="1200" spc="-10" dirty="0">
                <a:solidFill>
                  <a:srgbClr val="585858"/>
                </a:solidFill>
                <a:latin typeface="Corbel"/>
                <a:cs typeface="Corbel"/>
              </a:rPr>
              <a:t>Kadın</a:t>
            </a:r>
            <a:endParaRPr sz="1200" dirty="0">
              <a:latin typeface="Corbel"/>
              <a:cs typeface="Corbel"/>
            </a:endParaRPr>
          </a:p>
        </p:txBody>
      </p:sp>
      <p:grpSp>
        <p:nvGrpSpPr>
          <p:cNvPr id="9" name="object 4">
            <a:extLst>
              <a:ext uri="{FF2B5EF4-FFF2-40B4-BE49-F238E27FC236}">
                <a16:creationId xmlns="" xmlns:a16="http://schemas.microsoft.com/office/drawing/2014/main" id="{86E40A27-F286-61A3-7278-72D1D14FB38B}"/>
              </a:ext>
            </a:extLst>
          </p:cNvPr>
          <p:cNvGrpSpPr/>
          <p:nvPr/>
        </p:nvGrpSpPr>
        <p:grpSpPr>
          <a:xfrm>
            <a:off x="4569290" y="2600070"/>
            <a:ext cx="3020695" cy="3332100"/>
            <a:chOff x="4569290" y="2600070"/>
            <a:chExt cx="3020695" cy="3332100"/>
          </a:xfrm>
        </p:grpSpPr>
        <p:sp>
          <p:nvSpPr>
            <p:cNvPr id="10" name="object 5">
              <a:extLst>
                <a:ext uri="{FF2B5EF4-FFF2-40B4-BE49-F238E27FC236}">
                  <a16:creationId xmlns="" xmlns:a16="http://schemas.microsoft.com/office/drawing/2014/main" id="{C16B8E49-D0F0-0EB3-F92F-66C85F6EAA62}"/>
                </a:ext>
              </a:extLst>
            </p:cNvPr>
            <p:cNvSpPr/>
            <p:nvPr/>
          </p:nvSpPr>
          <p:spPr>
            <a:xfrm>
              <a:off x="6079363" y="2600070"/>
              <a:ext cx="1165860" cy="1510030"/>
            </a:xfrm>
            <a:custGeom>
              <a:avLst/>
              <a:gdLst/>
              <a:ahLst/>
              <a:cxnLst/>
              <a:rect l="l" t="t" r="r" b="b"/>
              <a:pathLst>
                <a:path w="1165859" h="1510029">
                  <a:moveTo>
                    <a:pt x="0" y="0"/>
                  </a:moveTo>
                  <a:lnTo>
                    <a:pt x="0" y="1510029"/>
                  </a:lnTo>
                  <a:lnTo>
                    <a:pt x="1165606" y="550037"/>
                  </a:lnTo>
                  <a:lnTo>
                    <a:pt x="1133156" y="511949"/>
                  </a:lnTo>
                  <a:lnTo>
                    <a:pt x="1099585" y="475084"/>
                  </a:lnTo>
                  <a:lnTo>
                    <a:pt x="1064928" y="439458"/>
                  </a:lnTo>
                  <a:lnTo>
                    <a:pt x="1029221" y="405087"/>
                  </a:lnTo>
                  <a:lnTo>
                    <a:pt x="992499" y="371990"/>
                  </a:lnTo>
                  <a:lnTo>
                    <a:pt x="954798" y="340182"/>
                  </a:lnTo>
                  <a:lnTo>
                    <a:pt x="916153" y="309680"/>
                  </a:lnTo>
                  <a:lnTo>
                    <a:pt x="876601" y="280502"/>
                  </a:lnTo>
                  <a:lnTo>
                    <a:pt x="836177" y="252664"/>
                  </a:lnTo>
                  <a:lnTo>
                    <a:pt x="794916" y="226183"/>
                  </a:lnTo>
                  <a:lnTo>
                    <a:pt x="752854" y="201076"/>
                  </a:lnTo>
                  <a:lnTo>
                    <a:pt x="710027" y="177360"/>
                  </a:lnTo>
                  <a:lnTo>
                    <a:pt x="666470" y="155051"/>
                  </a:lnTo>
                  <a:lnTo>
                    <a:pt x="622219" y="134168"/>
                  </a:lnTo>
                  <a:lnTo>
                    <a:pt x="577310" y="114725"/>
                  </a:lnTo>
                  <a:lnTo>
                    <a:pt x="531777" y="96741"/>
                  </a:lnTo>
                  <a:lnTo>
                    <a:pt x="485658" y="80233"/>
                  </a:lnTo>
                  <a:lnTo>
                    <a:pt x="438987" y="65216"/>
                  </a:lnTo>
                  <a:lnTo>
                    <a:pt x="391800" y="51709"/>
                  </a:lnTo>
                  <a:lnTo>
                    <a:pt x="344132" y="39727"/>
                  </a:lnTo>
                  <a:lnTo>
                    <a:pt x="296020" y="29289"/>
                  </a:lnTo>
                  <a:lnTo>
                    <a:pt x="247498" y="20409"/>
                  </a:lnTo>
                  <a:lnTo>
                    <a:pt x="198603" y="13107"/>
                  </a:lnTo>
                  <a:lnTo>
                    <a:pt x="149370" y="7398"/>
                  </a:lnTo>
                  <a:lnTo>
                    <a:pt x="99835" y="3299"/>
                  </a:lnTo>
                  <a:lnTo>
                    <a:pt x="50033" y="827"/>
                  </a:lnTo>
                  <a:lnTo>
                    <a:pt x="0" y="0"/>
                  </a:lnTo>
                  <a:close/>
                </a:path>
              </a:pathLst>
            </a:custGeom>
            <a:solidFill>
              <a:srgbClr val="A6B727"/>
            </a:solidFill>
          </p:spPr>
          <p:txBody>
            <a:bodyPr wrap="square" lIns="0" tIns="0" rIns="0" bIns="0" rtlCol="0"/>
            <a:lstStyle/>
            <a:p>
              <a:endParaRPr/>
            </a:p>
          </p:txBody>
        </p:sp>
        <p:sp>
          <p:nvSpPr>
            <p:cNvPr id="11" name="object 6">
              <a:extLst>
                <a:ext uri="{FF2B5EF4-FFF2-40B4-BE49-F238E27FC236}">
                  <a16:creationId xmlns="" xmlns:a16="http://schemas.microsoft.com/office/drawing/2014/main" id="{4D1558C6-6F80-DB25-AEDB-B13DC9446124}"/>
                </a:ext>
              </a:extLst>
            </p:cNvPr>
            <p:cNvSpPr/>
            <p:nvPr/>
          </p:nvSpPr>
          <p:spPr>
            <a:xfrm>
              <a:off x="6079363" y="2600070"/>
              <a:ext cx="1165860" cy="1510030"/>
            </a:xfrm>
            <a:custGeom>
              <a:avLst/>
              <a:gdLst/>
              <a:ahLst/>
              <a:cxnLst/>
              <a:rect l="l" t="t" r="r" b="b"/>
              <a:pathLst>
                <a:path w="1165859" h="1510029">
                  <a:moveTo>
                    <a:pt x="0" y="0"/>
                  </a:moveTo>
                  <a:lnTo>
                    <a:pt x="50033" y="827"/>
                  </a:lnTo>
                  <a:lnTo>
                    <a:pt x="99835" y="3299"/>
                  </a:lnTo>
                  <a:lnTo>
                    <a:pt x="149370" y="7398"/>
                  </a:lnTo>
                  <a:lnTo>
                    <a:pt x="198603" y="13107"/>
                  </a:lnTo>
                  <a:lnTo>
                    <a:pt x="247498" y="20409"/>
                  </a:lnTo>
                  <a:lnTo>
                    <a:pt x="296020" y="29289"/>
                  </a:lnTo>
                  <a:lnTo>
                    <a:pt x="344132" y="39727"/>
                  </a:lnTo>
                  <a:lnTo>
                    <a:pt x="391800" y="51709"/>
                  </a:lnTo>
                  <a:lnTo>
                    <a:pt x="438987" y="65216"/>
                  </a:lnTo>
                  <a:lnTo>
                    <a:pt x="485658" y="80233"/>
                  </a:lnTo>
                  <a:lnTo>
                    <a:pt x="531777" y="96741"/>
                  </a:lnTo>
                  <a:lnTo>
                    <a:pt x="577310" y="114725"/>
                  </a:lnTo>
                  <a:lnTo>
                    <a:pt x="622219" y="134168"/>
                  </a:lnTo>
                  <a:lnTo>
                    <a:pt x="666470" y="155051"/>
                  </a:lnTo>
                  <a:lnTo>
                    <a:pt x="710027" y="177360"/>
                  </a:lnTo>
                  <a:lnTo>
                    <a:pt x="752854" y="201076"/>
                  </a:lnTo>
                  <a:lnTo>
                    <a:pt x="794916" y="226183"/>
                  </a:lnTo>
                  <a:lnTo>
                    <a:pt x="836177" y="252664"/>
                  </a:lnTo>
                  <a:lnTo>
                    <a:pt x="876601" y="280502"/>
                  </a:lnTo>
                  <a:lnTo>
                    <a:pt x="916153" y="309680"/>
                  </a:lnTo>
                  <a:lnTo>
                    <a:pt x="954798" y="340182"/>
                  </a:lnTo>
                  <a:lnTo>
                    <a:pt x="992499" y="371990"/>
                  </a:lnTo>
                  <a:lnTo>
                    <a:pt x="1029221" y="405087"/>
                  </a:lnTo>
                  <a:lnTo>
                    <a:pt x="1064928" y="439458"/>
                  </a:lnTo>
                  <a:lnTo>
                    <a:pt x="1099585" y="475084"/>
                  </a:lnTo>
                  <a:lnTo>
                    <a:pt x="1133156" y="511949"/>
                  </a:lnTo>
                  <a:lnTo>
                    <a:pt x="1165606" y="550037"/>
                  </a:lnTo>
                  <a:lnTo>
                    <a:pt x="0" y="1510029"/>
                  </a:lnTo>
                  <a:lnTo>
                    <a:pt x="0" y="0"/>
                  </a:lnTo>
                  <a:close/>
                </a:path>
              </a:pathLst>
            </a:custGeom>
            <a:ln w="19812">
              <a:solidFill>
                <a:srgbClr val="FFFFFF"/>
              </a:solidFill>
            </a:ln>
          </p:spPr>
          <p:txBody>
            <a:bodyPr wrap="square" lIns="0" tIns="0" rIns="0" bIns="0" rtlCol="0"/>
            <a:lstStyle/>
            <a:p>
              <a:endParaRPr/>
            </a:p>
          </p:txBody>
        </p:sp>
        <p:sp>
          <p:nvSpPr>
            <p:cNvPr id="12" name="object 7">
              <a:extLst>
                <a:ext uri="{FF2B5EF4-FFF2-40B4-BE49-F238E27FC236}">
                  <a16:creationId xmlns="" xmlns:a16="http://schemas.microsoft.com/office/drawing/2014/main" id="{305CF0BB-1D24-719C-963A-9C4082926DBC}"/>
                </a:ext>
              </a:extLst>
            </p:cNvPr>
            <p:cNvSpPr/>
            <p:nvPr/>
          </p:nvSpPr>
          <p:spPr>
            <a:xfrm>
              <a:off x="4569290" y="2600070"/>
              <a:ext cx="3020695" cy="3020695"/>
            </a:xfrm>
            <a:custGeom>
              <a:avLst/>
              <a:gdLst/>
              <a:ahLst/>
              <a:cxnLst/>
              <a:rect l="l" t="t" r="r" b="b"/>
              <a:pathLst>
                <a:path w="3020695" h="3020695">
                  <a:moveTo>
                    <a:pt x="1510072" y="0"/>
                  </a:moveTo>
                  <a:lnTo>
                    <a:pt x="1460115" y="826"/>
                  </a:lnTo>
                  <a:lnTo>
                    <a:pt x="1410344" y="3295"/>
                  </a:lnTo>
                  <a:lnTo>
                    <a:pt x="1360796" y="7395"/>
                  </a:lnTo>
                  <a:lnTo>
                    <a:pt x="1311510" y="13111"/>
                  </a:lnTo>
                  <a:lnTo>
                    <a:pt x="1262523" y="20430"/>
                  </a:lnTo>
                  <a:lnTo>
                    <a:pt x="1213873" y="29338"/>
                  </a:lnTo>
                  <a:lnTo>
                    <a:pt x="1165597" y="39821"/>
                  </a:lnTo>
                  <a:lnTo>
                    <a:pt x="1117732" y="51867"/>
                  </a:lnTo>
                  <a:lnTo>
                    <a:pt x="1070317" y="65460"/>
                  </a:lnTo>
                  <a:lnTo>
                    <a:pt x="1023389" y="80589"/>
                  </a:lnTo>
                  <a:lnTo>
                    <a:pt x="976986" y="97239"/>
                  </a:lnTo>
                  <a:lnTo>
                    <a:pt x="931145" y="115397"/>
                  </a:lnTo>
                  <a:lnTo>
                    <a:pt x="885904" y="135049"/>
                  </a:lnTo>
                  <a:lnTo>
                    <a:pt x="841300" y="156181"/>
                  </a:lnTo>
                  <a:lnTo>
                    <a:pt x="797371" y="178781"/>
                  </a:lnTo>
                  <a:lnTo>
                    <a:pt x="754155" y="202834"/>
                  </a:lnTo>
                  <a:lnTo>
                    <a:pt x="711689" y="228326"/>
                  </a:lnTo>
                  <a:lnTo>
                    <a:pt x="670011" y="255245"/>
                  </a:lnTo>
                  <a:lnTo>
                    <a:pt x="629158" y="283577"/>
                  </a:lnTo>
                  <a:lnTo>
                    <a:pt x="589168" y="313307"/>
                  </a:lnTo>
                  <a:lnTo>
                    <a:pt x="550079" y="344424"/>
                  </a:lnTo>
                  <a:lnTo>
                    <a:pt x="513552" y="375476"/>
                  </a:lnTo>
                  <a:lnTo>
                    <a:pt x="478251" y="407432"/>
                  </a:lnTo>
                  <a:lnTo>
                    <a:pt x="444181" y="440261"/>
                  </a:lnTo>
                  <a:lnTo>
                    <a:pt x="411344" y="473931"/>
                  </a:lnTo>
                  <a:lnTo>
                    <a:pt x="379743" y="508413"/>
                  </a:lnTo>
                  <a:lnTo>
                    <a:pt x="349382" y="543673"/>
                  </a:lnTo>
                  <a:lnTo>
                    <a:pt x="320262" y="579682"/>
                  </a:lnTo>
                  <a:lnTo>
                    <a:pt x="292388" y="616408"/>
                  </a:lnTo>
                  <a:lnTo>
                    <a:pt x="265762" y="653820"/>
                  </a:lnTo>
                  <a:lnTo>
                    <a:pt x="240387" y="691888"/>
                  </a:lnTo>
                  <a:lnTo>
                    <a:pt x="216266" y="730579"/>
                  </a:lnTo>
                  <a:lnTo>
                    <a:pt x="193403" y="769862"/>
                  </a:lnTo>
                  <a:lnTo>
                    <a:pt x="171800" y="809708"/>
                  </a:lnTo>
                  <a:lnTo>
                    <a:pt x="151460" y="850084"/>
                  </a:lnTo>
                  <a:lnTo>
                    <a:pt x="132387" y="890959"/>
                  </a:lnTo>
                  <a:lnTo>
                    <a:pt x="114582" y="932303"/>
                  </a:lnTo>
                  <a:lnTo>
                    <a:pt x="98050" y="974083"/>
                  </a:lnTo>
                  <a:lnTo>
                    <a:pt x="82794" y="1016270"/>
                  </a:lnTo>
                  <a:lnTo>
                    <a:pt x="68815" y="1058831"/>
                  </a:lnTo>
                  <a:lnTo>
                    <a:pt x="56118" y="1101737"/>
                  </a:lnTo>
                  <a:lnTo>
                    <a:pt x="44705" y="1144955"/>
                  </a:lnTo>
                  <a:lnTo>
                    <a:pt x="34580" y="1188455"/>
                  </a:lnTo>
                  <a:lnTo>
                    <a:pt x="25745" y="1232205"/>
                  </a:lnTo>
                  <a:lnTo>
                    <a:pt x="18203" y="1276174"/>
                  </a:lnTo>
                  <a:lnTo>
                    <a:pt x="11958" y="1320332"/>
                  </a:lnTo>
                  <a:lnTo>
                    <a:pt x="7012" y="1364646"/>
                  </a:lnTo>
                  <a:lnTo>
                    <a:pt x="3368" y="1409087"/>
                  </a:lnTo>
                  <a:lnTo>
                    <a:pt x="1029" y="1453622"/>
                  </a:lnTo>
                  <a:lnTo>
                    <a:pt x="0" y="1498222"/>
                  </a:lnTo>
                  <a:lnTo>
                    <a:pt x="281" y="1542853"/>
                  </a:lnTo>
                  <a:lnTo>
                    <a:pt x="1877" y="1587487"/>
                  </a:lnTo>
                  <a:lnTo>
                    <a:pt x="4790" y="1632090"/>
                  </a:lnTo>
                  <a:lnTo>
                    <a:pt x="9023" y="1676633"/>
                  </a:lnTo>
                  <a:lnTo>
                    <a:pt x="14580" y="1721084"/>
                  </a:lnTo>
                  <a:lnTo>
                    <a:pt x="21464" y="1765413"/>
                  </a:lnTo>
                  <a:lnTo>
                    <a:pt x="29677" y="1809587"/>
                  </a:lnTo>
                  <a:lnTo>
                    <a:pt x="39222" y="1853575"/>
                  </a:lnTo>
                  <a:lnTo>
                    <a:pt x="50103" y="1897348"/>
                  </a:lnTo>
                  <a:lnTo>
                    <a:pt x="62322" y="1940873"/>
                  </a:lnTo>
                  <a:lnTo>
                    <a:pt x="75883" y="1984120"/>
                  </a:lnTo>
                  <a:lnTo>
                    <a:pt x="90788" y="2027056"/>
                  </a:lnTo>
                  <a:lnTo>
                    <a:pt x="107040" y="2069652"/>
                  </a:lnTo>
                  <a:lnTo>
                    <a:pt x="124644" y="2111876"/>
                  </a:lnTo>
                  <a:lnTo>
                    <a:pt x="143600" y="2153697"/>
                  </a:lnTo>
                  <a:lnTo>
                    <a:pt x="163913" y="2195084"/>
                  </a:lnTo>
                  <a:lnTo>
                    <a:pt x="185586" y="2236006"/>
                  </a:lnTo>
                  <a:lnTo>
                    <a:pt x="208621" y="2276431"/>
                  </a:lnTo>
                  <a:lnTo>
                    <a:pt x="233022" y="2316329"/>
                  </a:lnTo>
                  <a:lnTo>
                    <a:pt x="258791" y="2355668"/>
                  </a:lnTo>
                  <a:lnTo>
                    <a:pt x="285931" y="2394417"/>
                  </a:lnTo>
                  <a:lnTo>
                    <a:pt x="314447" y="2432546"/>
                  </a:lnTo>
                  <a:lnTo>
                    <a:pt x="344339" y="2470022"/>
                  </a:lnTo>
                  <a:lnTo>
                    <a:pt x="375392" y="2506552"/>
                  </a:lnTo>
                  <a:lnTo>
                    <a:pt x="407348" y="2541855"/>
                  </a:lnTo>
                  <a:lnTo>
                    <a:pt x="440178" y="2575927"/>
                  </a:lnTo>
                  <a:lnTo>
                    <a:pt x="473850" y="2608766"/>
                  </a:lnTo>
                  <a:lnTo>
                    <a:pt x="508332" y="2640369"/>
                  </a:lnTo>
                  <a:lnTo>
                    <a:pt x="543594" y="2670732"/>
                  </a:lnTo>
                  <a:lnTo>
                    <a:pt x="579604" y="2699853"/>
                  </a:lnTo>
                  <a:lnTo>
                    <a:pt x="616332" y="2727729"/>
                  </a:lnTo>
                  <a:lnTo>
                    <a:pt x="653747" y="2754357"/>
                  </a:lnTo>
                  <a:lnTo>
                    <a:pt x="691816" y="2779733"/>
                  </a:lnTo>
                  <a:lnTo>
                    <a:pt x="730509" y="2803855"/>
                  </a:lnTo>
                  <a:lnTo>
                    <a:pt x="769796" y="2826719"/>
                  </a:lnTo>
                  <a:lnTo>
                    <a:pt x="809644" y="2848323"/>
                  </a:lnTo>
                  <a:lnTo>
                    <a:pt x="850022" y="2868664"/>
                  </a:lnTo>
                  <a:lnTo>
                    <a:pt x="890901" y="2887739"/>
                  </a:lnTo>
                  <a:lnTo>
                    <a:pt x="932247" y="2905544"/>
                  </a:lnTo>
                  <a:lnTo>
                    <a:pt x="974031" y="2922077"/>
                  </a:lnTo>
                  <a:lnTo>
                    <a:pt x="1016221" y="2937334"/>
                  </a:lnTo>
                  <a:lnTo>
                    <a:pt x="1058786" y="2951313"/>
                  </a:lnTo>
                  <a:lnTo>
                    <a:pt x="1101695" y="2964011"/>
                  </a:lnTo>
                  <a:lnTo>
                    <a:pt x="1144916" y="2975424"/>
                  </a:lnTo>
                  <a:lnTo>
                    <a:pt x="1188419" y="2985550"/>
                  </a:lnTo>
                  <a:lnTo>
                    <a:pt x="1232173" y="2994385"/>
                  </a:lnTo>
                  <a:lnTo>
                    <a:pt x="1276146" y="3001927"/>
                  </a:lnTo>
                  <a:lnTo>
                    <a:pt x="1320307" y="3008173"/>
                  </a:lnTo>
                  <a:lnTo>
                    <a:pt x="1364626" y="3013119"/>
                  </a:lnTo>
                  <a:lnTo>
                    <a:pt x="1409070" y="3016763"/>
                  </a:lnTo>
                  <a:lnTo>
                    <a:pt x="1453609" y="3019101"/>
                  </a:lnTo>
                  <a:lnTo>
                    <a:pt x="1498212" y="3020131"/>
                  </a:lnTo>
                  <a:lnTo>
                    <a:pt x="1542847" y="3019849"/>
                  </a:lnTo>
                  <a:lnTo>
                    <a:pt x="1587484" y="3018253"/>
                  </a:lnTo>
                  <a:lnTo>
                    <a:pt x="1632091" y="3015339"/>
                  </a:lnTo>
                  <a:lnTo>
                    <a:pt x="1676638" y="3011105"/>
                  </a:lnTo>
                  <a:lnTo>
                    <a:pt x="1721092" y="3005547"/>
                  </a:lnTo>
                  <a:lnTo>
                    <a:pt x="1765424" y="2998663"/>
                  </a:lnTo>
                  <a:lnTo>
                    <a:pt x="1809601" y="2990449"/>
                  </a:lnTo>
                  <a:lnTo>
                    <a:pt x="1853593" y="2980903"/>
                  </a:lnTo>
                  <a:lnTo>
                    <a:pt x="1897368" y="2970022"/>
                  </a:lnTo>
                  <a:lnTo>
                    <a:pt x="1940896" y="2957801"/>
                  </a:lnTo>
                  <a:lnTo>
                    <a:pt x="1984145" y="2944240"/>
                  </a:lnTo>
                  <a:lnTo>
                    <a:pt x="2027085" y="2929333"/>
                  </a:lnTo>
                  <a:lnTo>
                    <a:pt x="2069683" y="2913079"/>
                  </a:lnTo>
                  <a:lnTo>
                    <a:pt x="2111909" y="2895475"/>
                  </a:lnTo>
                  <a:lnTo>
                    <a:pt x="2153732" y="2876517"/>
                  </a:lnTo>
                  <a:lnTo>
                    <a:pt x="2195121" y="2856202"/>
                  </a:lnTo>
                  <a:lnTo>
                    <a:pt x="2236044" y="2834528"/>
                  </a:lnTo>
                  <a:lnTo>
                    <a:pt x="2276471" y="2811491"/>
                  </a:lnTo>
                  <a:lnTo>
                    <a:pt x="2316370" y="2787089"/>
                  </a:lnTo>
                  <a:lnTo>
                    <a:pt x="2355710" y="2761317"/>
                  </a:lnTo>
                  <a:lnTo>
                    <a:pt x="2394460" y="2734175"/>
                  </a:lnTo>
                  <a:lnTo>
                    <a:pt x="2432589" y="2705657"/>
                  </a:lnTo>
                  <a:lnTo>
                    <a:pt x="2470065" y="2675763"/>
                  </a:lnTo>
                  <a:lnTo>
                    <a:pt x="2506593" y="2644710"/>
                  </a:lnTo>
                  <a:lnTo>
                    <a:pt x="2541893" y="2612754"/>
                  </a:lnTo>
                  <a:lnTo>
                    <a:pt x="2575964" y="2579924"/>
                  </a:lnTo>
                  <a:lnTo>
                    <a:pt x="2608801" y="2546252"/>
                  </a:lnTo>
                  <a:lnTo>
                    <a:pt x="2640402" y="2511770"/>
                  </a:lnTo>
                  <a:lnTo>
                    <a:pt x="2670763" y="2476508"/>
                  </a:lnTo>
                  <a:lnTo>
                    <a:pt x="2699882" y="2440498"/>
                  </a:lnTo>
                  <a:lnTo>
                    <a:pt x="2727757" y="2403770"/>
                  </a:lnTo>
                  <a:lnTo>
                    <a:pt x="2754382" y="2366355"/>
                  </a:lnTo>
                  <a:lnTo>
                    <a:pt x="2779757" y="2328286"/>
                  </a:lnTo>
                  <a:lnTo>
                    <a:pt x="2803877" y="2289593"/>
                  </a:lnTo>
                  <a:lnTo>
                    <a:pt x="2826740" y="2250306"/>
                  </a:lnTo>
                  <a:lnTo>
                    <a:pt x="2848343" y="2210458"/>
                  </a:lnTo>
                  <a:lnTo>
                    <a:pt x="2868682" y="2170080"/>
                  </a:lnTo>
                  <a:lnTo>
                    <a:pt x="2887755" y="2129201"/>
                  </a:lnTo>
                  <a:lnTo>
                    <a:pt x="2905559" y="2087855"/>
                  </a:lnTo>
                  <a:lnTo>
                    <a:pt x="2922090" y="2046071"/>
                  </a:lnTo>
                  <a:lnTo>
                    <a:pt x="2937346" y="2003881"/>
                  </a:lnTo>
                  <a:lnTo>
                    <a:pt x="2951323" y="1961316"/>
                  </a:lnTo>
                  <a:lnTo>
                    <a:pt x="2964019" y="1918407"/>
                  </a:lnTo>
                  <a:lnTo>
                    <a:pt x="2975431" y="1875186"/>
                  </a:lnTo>
                  <a:lnTo>
                    <a:pt x="2985555" y="1831682"/>
                  </a:lnTo>
                  <a:lnTo>
                    <a:pt x="2994389" y="1787929"/>
                  </a:lnTo>
                  <a:lnTo>
                    <a:pt x="3001929" y="1743956"/>
                  </a:lnTo>
                  <a:lnTo>
                    <a:pt x="3008173" y="1699795"/>
                  </a:lnTo>
                  <a:lnTo>
                    <a:pt x="3013117" y="1655476"/>
                  </a:lnTo>
                  <a:lnTo>
                    <a:pt x="3016759" y="1611032"/>
                  </a:lnTo>
                  <a:lnTo>
                    <a:pt x="3019096" y="1566493"/>
                  </a:lnTo>
                  <a:lnTo>
                    <a:pt x="3020123" y="1521890"/>
                  </a:lnTo>
                  <a:lnTo>
                    <a:pt x="3019840" y="1477255"/>
                  </a:lnTo>
                  <a:lnTo>
                    <a:pt x="3018241" y="1432618"/>
                  </a:lnTo>
                  <a:lnTo>
                    <a:pt x="3015325" y="1388010"/>
                  </a:lnTo>
                  <a:lnTo>
                    <a:pt x="3011089" y="1343464"/>
                  </a:lnTo>
                  <a:lnTo>
                    <a:pt x="3005529" y="1299010"/>
                  </a:lnTo>
                  <a:lnTo>
                    <a:pt x="2998642" y="1254678"/>
                  </a:lnTo>
                  <a:lnTo>
                    <a:pt x="2990426" y="1210501"/>
                  </a:lnTo>
                  <a:lnTo>
                    <a:pt x="2980877" y="1166509"/>
                  </a:lnTo>
                  <a:lnTo>
                    <a:pt x="2969992" y="1122734"/>
                  </a:lnTo>
                  <a:lnTo>
                    <a:pt x="2957769" y="1079206"/>
                  </a:lnTo>
                  <a:lnTo>
                    <a:pt x="2944204" y="1035957"/>
                  </a:lnTo>
                  <a:lnTo>
                    <a:pt x="2929295" y="993017"/>
                  </a:lnTo>
                  <a:lnTo>
                    <a:pt x="2913038" y="950419"/>
                  </a:lnTo>
                  <a:lnTo>
                    <a:pt x="2895430" y="908193"/>
                  </a:lnTo>
                  <a:lnTo>
                    <a:pt x="2876468" y="866370"/>
                  </a:lnTo>
                  <a:lnTo>
                    <a:pt x="2856149" y="824981"/>
                  </a:lnTo>
                  <a:lnTo>
                    <a:pt x="2834471" y="784058"/>
                  </a:lnTo>
                  <a:lnTo>
                    <a:pt x="2811430" y="743631"/>
                  </a:lnTo>
                  <a:lnTo>
                    <a:pt x="2787023" y="703732"/>
                  </a:lnTo>
                  <a:lnTo>
                    <a:pt x="2761248" y="664392"/>
                  </a:lnTo>
                  <a:lnTo>
                    <a:pt x="2734101" y="625642"/>
                  </a:lnTo>
                  <a:lnTo>
                    <a:pt x="2705578" y="587513"/>
                  </a:lnTo>
                  <a:lnTo>
                    <a:pt x="2675678" y="550037"/>
                  </a:lnTo>
                  <a:lnTo>
                    <a:pt x="1510072" y="1510029"/>
                  </a:lnTo>
                  <a:lnTo>
                    <a:pt x="1510072" y="0"/>
                  </a:lnTo>
                  <a:close/>
                </a:path>
              </a:pathLst>
            </a:custGeom>
            <a:solidFill>
              <a:srgbClr val="DF5227"/>
            </a:solidFill>
          </p:spPr>
          <p:txBody>
            <a:bodyPr wrap="square" lIns="0" tIns="0" rIns="0" bIns="0" rtlCol="0"/>
            <a:lstStyle/>
            <a:p>
              <a:endParaRPr dirty="0"/>
            </a:p>
          </p:txBody>
        </p:sp>
        <p:sp>
          <p:nvSpPr>
            <p:cNvPr id="13" name="object 8">
              <a:extLst>
                <a:ext uri="{FF2B5EF4-FFF2-40B4-BE49-F238E27FC236}">
                  <a16:creationId xmlns="" xmlns:a16="http://schemas.microsoft.com/office/drawing/2014/main" id="{D3E658E0-D357-7822-D397-D9093BF9F1D9}"/>
                </a:ext>
              </a:extLst>
            </p:cNvPr>
            <p:cNvSpPr/>
            <p:nvPr/>
          </p:nvSpPr>
          <p:spPr>
            <a:xfrm>
              <a:off x="4569290" y="2600070"/>
              <a:ext cx="3020695" cy="3020695"/>
            </a:xfrm>
            <a:custGeom>
              <a:avLst/>
              <a:gdLst/>
              <a:ahLst/>
              <a:cxnLst/>
              <a:rect l="l" t="t" r="r" b="b"/>
              <a:pathLst>
                <a:path w="3020695" h="3020695">
                  <a:moveTo>
                    <a:pt x="2675678" y="550037"/>
                  </a:moveTo>
                  <a:lnTo>
                    <a:pt x="2705578" y="587513"/>
                  </a:lnTo>
                  <a:lnTo>
                    <a:pt x="2734101" y="625642"/>
                  </a:lnTo>
                  <a:lnTo>
                    <a:pt x="2761248" y="664392"/>
                  </a:lnTo>
                  <a:lnTo>
                    <a:pt x="2787023" y="703732"/>
                  </a:lnTo>
                  <a:lnTo>
                    <a:pt x="2811430" y="743631"/>
                  </a:lnTo>
                  <a:lnTo>
                    <a:pt x="2834471" y="784058"/>
                  </a:lnTo>
                  <a:lnTo>
                    <a:pt x="2856149" y="824981"/>
                  </a:lnTo>
                  <a:lnTo>
                    <a:pt x="2876468" y="866370"/>
                  </a:lnTo>
                  <a:lnTo>
                    <a:pt x="2895430" y="908193"/>
                  </a:lnTo>
                  <a:lnTo>
                    <a:pt x="2913038" y="950419"/>
                  </a:lnTo>
                  <a:lnTo>
                    <a:pt x="2929295" y="993017"/>
                  </a:lnTo>
                  <a:lnTo>
                    <a:pt x="2944204" y="1035957"/>
                  </a:lnTo>
                  <a:lnTo>
                    <a:pt x="2957769" y="1079206"/>
                  </a:lnTo>
                  <a:lnTo>
                    <a:pt x="2969992" y="1122734"/>
                  </a:lnTo>
                  <a:lnTo>
                    <a:pt x="2980877" y="1166509"/>
                  </a:lnTo>
                  <a:lnTo>
                    <a:pt x="2990426" y="1210501"/>
                  </a:lnTo>
                  <a:lnTo>
                    <a:pt x="2998642" y="1254678"/>
                  </a:lnTo>
                  <a:lnTo>
                    <a:pt x="3005529" y="1299010"/>
                  </a:lnTo>
                  <a:lnTo>
                    <a:pt x="3011089" y="1343464"/>
                  </a:lnTo>
                  <a:lnTo>
                    <a:pt x="3015325" y="1388010"/>
                  </a:lnTo>
                  <a:lnTo>
                    <a:pt x="3018241" y="1432618"/>
                  </a:lnTo>
                  <a:lnTo>
                    <a:pt x="3019840" y="1477255"/>
                  </a:lnTo>
                  <a:lnTo>
                    <a:pt x="3020123" y="1521890"/>
                  </a:lnTo>
                  <a:lnTo>
                    <a:pt x="3019096" y="1566493"/>
                  </a:lnTo>
                  <a:lnTo>
                    <a:pt x="3016759" y="1611032"/>
                  </a:lnTo>
                  <a:lnTo>
                    <a:pt x="3013117" y="1655476"/>
                  </a:lnTo>
                  <a:lnTo>
                    <a:pt x="3008173" y="1699795"/>
                  </a:lnTo>
                  <a:lnTo>
                    <a:pt x="3001929" y="1743956"/>
                  </a:lnTo>
                  <a:lnTo>
                    <a:pt x="2994389" y="1787929"/>
                  </a:lnTo>
                  <a:lnTo>
                    <a:pt x="2985555" y="1831682"/>
                  </a:lnTo>
                  <a:lnTo>
                    <a:pt x="2975431" y="1875186"/>
                  </a:lnTo>
                  <a:lnTo>
                    <a:pt x="2964019" y="1918407"/>
                  </a:lnTo>
                  <a:lnTo>
                    <a:pt x="2951323" y="1961316"/>
                  </a:lnTo>
                  <a:lnTo>
                    <a:pt x="2937346" y="2003881"/>
                  </a:lnTo>
                  <a:lnTo>
                    <a:pt x="2922090" y="2046071"/>
                  </a:lnTo>
                  <a:lnTo>
                    <a:pt x="2905559" y="2087855"/>
                  </a:lnTo>
                  <a:lnTo>
                    <a:pt x="2887755" y="2129201"/>
                  </a:lnTo>
                  <a:lnTo>
                    <a:pt x="2868682" y="2170080"/>
                  </a:lnTo>
                  <a:lnTo>
                    <a:pt x="2848343" y="2210458"/>
                  </a:lnTo>
                  <a:lnTo>
                    <a:pt x="2826740" y="2250306"/>
                  </a:lnTo>
                  <a:lnTo>
                    <a:pt x="2803877" y="2289593"/>
                  </a:lnTo>
                  <a:lnTo>
                    <a:pt x="2779757" y="2328286"/>
                  </a:lnTo>
                  <a:lnTo>
                    <a:pt x="2754382" y="2366355"/>
                  </a:lnTo>
                  <a:lnTo>
                    <a:pt x="2727757" y="2403770"/>
                  </a:lnTo>
                  <a:lnTo>
                    <a:pt x="2699882" y="2440498"/>
                  </a:lnTo>
                  <a:lnTo>
                    <a:pt x="2670763" y="2476508"/>
                  </a:lnTo>
                  <a:lnTo>
                    <a:pt x="2640402" y="2511770"/>
                  </a:lnTo>
                  <a:lnTo>
                    <a:pt x="2608801" y="2546252"/>
                  </a:lnTo>
                  <a:lnTo>
                    <a:pt x="2575964" y="2579924"/>
                  </a:lnTo>
                  <a:lnTo>
                    <a:pt x="2541893" y="2612754"/>
                  </a:lnTo>
                  <a:lnTo>
                    <a:pt x="2506593" y="2644710"/>
                  </a:lnTo>
                  <a:lnTo>
                    <a:pt x="2470065" y="2675763"/>
                  </a:lnTo>
                  <a:lnTo>
                    <a:pt x="2432589" y="2705657"/>
                  </a:lnTo>
                  <a:lnTo>
                    <a:pt x="2394460" y="2734175"/>
                  </a:lnTo>
                  <a:lnTo>
                    <a:pt x="2355710" y="2761317"/>
                  </a:lnTo>
                  <a:lnTo>
                    <a:pt x="2316370" y="2787089"/>
                  </a:lnTo>
                  <a:lnTo>
                    <a:pt x="2276471" y="2811491"/>
                  </a:lnTo>
                  <a:lnTo>
                    <a:pt x="2236044" y="2834528"/>
                  </a:lnTo>
                  <a:lnTo>
                    <a:pt x="2195121" y="2856202"/>
                  </a:lnTo>
                  <a:lnTo>
                    <a:pt x="2153732" y="2876517"/>
                  </a:lnTo>
                  <a:lnTo>
                    <a:pt x="2111909" y="2895475"/>
                  </a:lnTo>
                  <a:lnTo>
                    <a:pt x="2069683" y="2913079"/>
                  </a:lnTo>
                  <a:lnTo>
                    <a:pt x="2027085" y="2929333"/>
                  </a:lnTo>
                  <a:lnTo>
                    <a:pt x="1984145" y="2944240"/>
                  </a:lnTo>
                  <a:lnTo>
                    <a:pt x="1940896" y="2957801"/>
                  </a:lnTo>
                  <a:lnTo>
                    <a:pt x="1897368" y="2970022"/>
                  </a:lnTo>
                  <a:lnTo>
                    <a:pt x="1853593" y="2980903"/>
                  </a:lnTo>
                  <a:lnTo>
                    <a:pt x="1809601" y="2990449"/>
                  </a:lnTo>
                  <a:lnTo>
                    <a:pt x="1765424" y="2998663"/>
                  </a:lnTo>
                  <a:lnTo>
                    <a:pt x="1721092" y="3005547"/>
                  </a:lnTo>
                  <a:lnTo>
                    <a:pt x="1676638" y="3011105"/>
                  </a:lnTo>
                  <a:lnTo>
                    <a:pt x="1632091" y="3015339"/>
                  </a:lnTo>
                  <a:lnTo>
                    <a:pt x="1587484" y="3018253"/>
                  </a:lnTo>
                  <a:lnTo>
                    <a:pt x="1542847" y="3019849"/>
                  </a:lnTo>
                  <a:lnTo>
                    <a:pt x="1498212" y="3020131"/>
                  </a:lnTo>
                  <a:lnTo>
                    <a:pt x="1453609" y="3019101"/>
                  </a:lnTo>
                  <a:lnTo>
                    <a:pt x="1409070" y="3016763"/>
                  </a:lnTo>
                  <a:lnTo>
                    <a:pt x="1364626" y="3013119"/>
                  </a:lnTo>
                  <a:lnTo>
                    <a:pt x="1320307" y="3008173"/>
                  </a:lnTo>
                  <a:lnTo>
                    <a:pt x="1276146" y="3001927"/>
                  </a:lnTo>
                  <a:lnTo>
                    <a:pt x="1232173" y="2994385"/>
                  </a:lnTo>
                  <a:lnTo>
                    <a:pt x="1188419" y="2985550"/>
                  </a:lnTo>
                  <a:lnTo>
                    <a:pt x="1144916" y="2975424"/>
                  </a:lnTo>
                  <a:lnTo>
                    <a:pt x="1101695" y="2964011"/>
                  </a:lnTo>
                  <a:lnTo>
                    <a:pt x="1058786" y="2951313"/>
                  </a:lnTo>
                  <a:lnTo>
                    <a:pt x="1016221" y="2937334"/>
                  </a:lnTo>
                  <a:lnTo>
                    <a:pt x="974031" y="2922077"/>
                  </a:lnTo>
                  <a:lnTo>
                    <a:pt x="932247" y="2905544"/>
                  </a:lnTo>
                  <a:lnTo>
                    <a:pt x="890901" y="2887739"/>
                  </a:lnTo>
                  <a:lnTo>
                    <a:pt x="850022" y="2868664"/>
                  </a:lnTo>
                  <a:lnTo>
                    <a:pt x="809644" y="2848323"/>
                  </a:lnTo>
                  <a:lnTo>
                    <a:pt x="769796" y="2826719"/>
                  </a:lnTo>
                  <a:lnTo>
                    <a:pt x="730509" y="2803855"/>
                  </a:lnTo>
                  <a:lnTo>
                    <a:pt x="691816" y="2779733"/>
                  </a:lnTo>
                  <a:lnTo>
                    <a:pt x="653747" y="2754357"/>
                  </a:lnTo>
                  <a:lnTo>
                    <a:pt x="616332" y="2727729"/>
                  </a:lnTo>
                  <a:lnTo>
                    <a:pt x="579604" y="2699853"/>
                  </a:lnTo>
                  <a:lnTo>
                    <a:pt x="543594" y="2670732"/>
                  </a:lnTo>
                  <a:lnTo>
                    <a:pt x="508332" y="2640369"/>
                  </a:lnTo>
                  <a:lnTo>
                    <a:pt x="473850" y="2608766"/>
                  </a:lnTo>
                  <a:lnTo>
                    <a:pt x="440178" y="2575927"/>
                  </a:lnTo>
                  <a:lnTo>
                    <a:pt x="407348" y="2541855"/>
                  </a:lnTo>
                  <a:lnTo>
                    <a:pt x="375392" y="2506552"/>
                  </a:lnTo>
                  <a:lnTo>
                    <a:pt x="344339" y="2470022"/>
                  </a:lnTo>
                  <a:lnTo>
                    <a:pt x="314447" y="2432546"/>
                  </a:lnTo>
                  <a:lnTo>
                    <a:pt x="285931" y="2394417"/>
                  </a:lnTo>
                  <a:lnTo>
                    <a:pt x="258791" y="2355668"/>
                  </a:lnTo>
                  <a:lnTo>
                    <a:pt x="233022" y="2316329"/>
                  </a:lnTo>
                  <a:lnTo>
                    <a:pt x="208621" y="2276431"/>
                  </a:lnTo>
                  <a:lnTo>
                    <a:pt x="185586" y="2236006"/>
                  </a:lnTo>
                  <a:lnTo>
                    <a:pt x="163913" y="2195084"/>
                  </a:lnTo>
                  <a:lnTo>
                    <a:pt x="143600" y="2153697"/>
                  </a:lnTo>
                  <a:lnTo>
                    <a:pt x="124644" y="2111876"/>
                  </a:lnTo>
                  <a:lnTo>
                    <a:pt x="107040" y="2069652"/>
                  </a:lnTo>
                  <a:lnTo>
                    <a:pt x="90788" y="2027056"/>
                  </a:lnTo>
                  <a:lnTo>
                    <a:pt x="75883" y="1984120"/>
                  </a:lnTo>
                  <a:lnTo>
                    <a:pt x="62322" y="1940873"/>
                  </a:lnTo>
                  <a:lnTo>
                    <a:pt x="50103" y="1897348"/>
                  </a:lnTo>
                  <a:lnTo>
                    <a:pt x="39222" y="1853575"/>
                  </a:lnTo>
                  <a:lnTo>
                    <a:pt x="29677" y="1809587"/>
                  </a:lnTo>
                  <a:lnTo>
                    <a:pt x="21464" y="1765413"/>
                  </a:lnTo>
                  <a:lnTo>
                    <a:pt x="14580" y="1721084"/>
                  </a:lnTo>
                  <a:lnTo>
                    <a:pt x="9023" y="1676633"/>
                  </a:lnTo>
                  <a:lnTo>
                    <a:pt x="4790" y="1632090"/>
                  </a:lnTo>
                  <a:lnTo>
                    <a:pt x="1877" y="1587487"/>
                  </a:lnTo>
                  <a:lnTo>
                    <a:pt x="281" y="1542853"/>
                  </a:lnTo>
                  <a:lnTo>
                    <a:pt x="0" y="1498222"/>
                  </a:lnTo>
                  <a:lnTo>
                    <a:pt x="1029" y="1453622"/>
                  </a:lnTo>
                  <a:lnTo>
                    <a:pt x="3368" y="1409087"/>
                  </a:lnTo>
                  <a:lnTo>
                    <a:pt x="7012" y="1364646"/>
                  </a:lnTo>
                  <a:lnTo>
                    <a:pt x="11958" y="1320332"/>
                  </a:lnTo>
                  <a:lnTo>
                    <a:pt x="18203" y="1276174"/>
                  </a:lnTo>
                  <a:lnTo>
                    <a:pt x="25745" y="1232205"/>
                  </a:lnTo>
                  <a:lnTo>
                    <a:pt x="34580" y="1188455"/>
                  </a:lnTo>
                  <a:lnTo>
                    <a:pt x="44705" y="1144955"/>
                  </a:lnTo>
                  <a:lnTo>
                    <a:pt x="56118" y="1101737"/>
                  </a:lnTo>
                  <a:lnTo>
                    <a:pt x="68815" y="1058831"/>
                  </a:lnTo>
                  <a:lnTo>
                    <a:pt x="82794" y="1016270"/>
                  </a:lnTo>
                  <a:lnTo>
                    <a:pt x="98050" y="974083"/>
                  </a:lnTo>
                  <a:lnTo>
                    <a:pt x="114582" y="932303"/>
                  </a:lnTo>
                  <a:lnTo>
                    <a:pt x="132387" y="890959"/>
                  </a:lnTo>
                  <a:lnTo>
                    <a:pt x="151460" y="850084"/>
                  </a:lnTo>
                  <a:lnTo>
                    <a:pt x="171800" y="809708"/>
                  </a:lnTo>
                  <a:lnTo>
                    <a:pt x="193403" y="769862"/>
                  </a:lnTo>
                  <a:lnTo>
                    <a:pt x="216266" y="730579"/>
                  </a:lnTo>
                  <a:lnTo>
                    <a:pt x="240387" y="691888"/>
                  </a:lnTo>
                  <a:lnTo>
                    <a:pt x="265762" y="653820"/>
                  </a:lnTo>
                  <a:lnTo>
                    <a:pt x="292388" y="616408"/>
                  </a:lnTo>
                  <a:lnTo>
                    <a:pt x="320262" y="579682"/>
                  </a:lnTo>
                  <a:lnTo>
                    <a:pt x="349382" y="543673"/>
                  </a:lnTo>
                  <a:lnTo>
                    <a:pt x="379743" y="508413"/>
                  </a:lnTo>
                  <a:lnTo>
                    <a:pt x="411344" y="473931"/>
                  </a:lnTo>
                  <a:lnTo>
                    <a:pt x="444181" y="440261"/>
                  </a:lnTo>
                  <a:lnTo>
                    <a:pt x="478251" y="407432"/>
                  </a:lnTo>
                  <a:lnTo>
                    <a:pt x="513552" y="375476"/>
                  </a:lnTo>
                  <a:lnTo>
                    <a:pt x="550079" y="344424"/>
                  </a:lnTo>
                  <a:lnTo>
                    <a:pt x="589168" y="313307"/>
                  </a:lnTo>
                  <a:lnTo>
                    <a:pt x="629158" y="283577"/>
                  </a:lnTo>
                  <a:lnTo>
                    <a:pt x="670011" y="255245"/>
                  </a:lnTo>
                  <a:lnTo>
                    <a:pt x="711689" y="228326"/>
                  </a:lnTo>
                  <a:lnTo>
                    <a:pt x="754155" y="202834"/>
                  </a:lnTo>
                  <a:lnTo>
                    <a:pt x="797371" y="178781"/>
                  </a:lnTo>
                  <a:lnTo>
                    <a:pt x="841300" y="156181"/>
                  </a:lnTo>
                  <a:lnTo>
                    <a:pt x="885904" y="135049"/>
                  </a:lnTo>
                  <a:lnTo>
                    <a:pt x="931145" y="115397"/>
                  </a:lnTo>
                  <a:lnTo>
                    <a:pt x="976986" y="97239"/>
                  </a:lnTo>
                  <a:lnTo>
                    <a:pt x="1023389" y="80589"/>
                  </a:lnTo>
                  <a:lnTo>
                    <a:pt x="1070317" y="65460"/>
                  </a:lnTo>
                  <a:lnTo>
                    <a:pt x="1117732" y="51867"/>
                  </a:lnTo>
                  <a:lnTo>
                    <a:pt x="1165597" y="39821"/>
                  </a:lnTo>
                  <a:lnTo>
                    <a:pt x="1213873" y="29338"/>
                  </a:lnTo>
                  <a:lnTo>
                    <a:pt x="1262523" y="20430"/>
                  </a:lnTo>
                  <a:lnTo>
                    <a:pt x="1311510" y="13111"/>
                  </a:lnTo>
                  <a:lnTo>
                    <a:pt x="1360796" y="7395"/>
                  </a:lnTo>
                  <a:lnTo>
                    <a:pt x="1410344" y="3295"/>
                  </a:lnTo>
                  <a:lnTo>
                    <a:pt x="1460115" y="826"/>
                  </a:lnTo>
                  <a:lnTo>
                    <a:pt x="1510072" y="0"/>
                  </a:lnTo>
                  <a:lnTo>
                    <a:pt x="1510072" y="1510029"/>
                  </a:lnTo>
                  <a:lnTo>
                    <a:pt x="2675678" y="550037"/>
                  </a:lnTo>
                  <a:close/>
                </a:path>
              </a:pathLst>
            </a:custGeom>
            <a:ln w="19812">
              <a:solidFill>
                <a:srgbClr val="FFFFFF"/>
              </a:solidFill>
            </a:ln>
          </p:spPr>
          <p:txBody>
            <a:bodyPr wrap="square" lIns="0" tIns="0" rIns="0" bIns="0" rtlCol="0"/>
            <a:lstStyle/>
            <a:p>
              <a:endParaRPr/>
            </a:p>
          </p:txBody>
        </p:sp>
        <p:sp>
          <p:nvSpPr>
            <p:cNvPr id="14" name="object 9">
              <a:extLst>
                <a:ext uri="{FF2B5EF4-FFF2-40B4-BE49-F238E27FC236}">
                  <a16:creationId xmlns="" xmlns:a16="http://schemas.microsoft.com/office/drawing/2014/main" id="{3B8D5106-2E31-D7B3-B730-A9E9E12FACE7}"/>
                </a:ext>
              </a:extLst>
            </p:cNvPr>
            <p:cNvSpPr/>
            <p:nvPr/>
          </p:nvSpPr>
          <p:spPr>
            <a:xfrm>
              <a:off x="5449062" y="5848350"/>
              <a:ext cx="82550" cy="83820"/>
            </a:xfrm>
            <a:custGeom>
              <a:avLst/>
              <a:gdLst/>
              <a:ahLst/>
              <a:cxnLst/>
              <a:rect l="l" t="t" r="r" b="b"/>
              <a:pathLst>
                <a:path w="82550" h="83820">
                  <a:moveTo>
                    <a:pt x="82296" y="0"/>
                  </a:moveTo>
                  <a:lnTo>
                    <a:pt x="0" y="0"/>
                  </a:lnTo>
                  <a:lnTo>
                    <a:pt x="0" y="83819"/>
                  </a:lnTo>
                  <a:lnTo>
                    <a:pt x="82296" y="83819"/>
                  </a:lnTo>
                  <a:lnTo>
                    <a:pt x="82296" y="0"/>
                  </a:lnTo>
                  <a:close/>
                </a:path>
              </a:pathLst>
            </a:custGeom>
            <a:solidFill>
              <a:srgbClr val="A6B727"/>
            </a:solidFill>
          </p:spPr>
          <p:txBody>
            <a:bodyPr wrap="square" lIns="0" tIns="0" rIns="0" bIns="0" rtlCol="0"/>
            <a:lstStyle/>
            <a:p>
              <a:endParaRPr/>
            </a:p>
          </p:txBody>
        </p:sp>
        <p:sp>
          <p:nvSpPr>
            <p:cNvPr id="15" name="object 10">
              <a:extLst>
                <a:ext uri="{FF2B5EF4-FFF2-40B4-BE49-F238E27FC236}">
                  <a16:creationId xmlns="" xmlns:a16="http://schemas.microsoft.com/office/drawing/2014/main" id="{98C69D3C-474F-460B-4C0E-93C9F95E283D}"/>
                </a:ext>
              </a:extLst>
            </p:cNvPr>
            <p:cNvSpPr/>
            <p:nvPr/>
          </p:nvSpPr>
          <p:spPr>
            <a:xfrm>
              <a:off x="5449062" y="5848350"/>
              <a:ext cx="82550" cy="83820"/>
            </a:xfrm>
            <a:custGeom>
              <a:avLst/>
              <a:gdLst/>
              <a:ahLst/>
              <a:cxnLst/>
              <a:rect l="l" t="t" r="r" b="b"/>
              <a:pathLst>
                <a:path w="82550" h="83820">
                  <a:moveTo>
                    <a:pt x="0" y="83819"/>
                  </a:moveTo>
                  <a:lnTo>
                    <a:pt x="82296" y="83819"/>
                  </a:lnTo>
                  <a:lnTo>
                    <a:pt x="82296" y="0"/>
                  </a:lnTo>
                  <a:lnTo>
                    <a:pt x="0" y="0"/>
                  </a:lnTo>
                  <a:lnTo>
                    <a:pt x="0" y="83819"/>
                  </a:lnTo>
                  <a:close/>
                </a:path>
              </a:pathLst>
            </a:custGeom>
            <a:ln w="19811">
              <a:solidFill>
                <a:srgbClr val="FFFFFF"/>
              </a:solidFill>
            </a:ln>
          </p:spPr>
          <p:txBody>
            <a:bodyPr wrap="square" lIns="0" tIns="0" rIns="0" bIns="0" rtlCol="0"/>
            <a:lstStyle/>
            <a:p>
              <a:endParaRPr/>
            </a:p>
          </p:txBody>
        </p:sp>
      </p:grpSp>
      <p:sp>
        <p:nvSpPr>
          <p:cNvPr id="17" name="Metin kutusu 16">
            <a:extLst>
              <a:ext uri="{FF2B5EF4-FFF2-40B4-BE49-F238E27FC236}">
                <a16:creationId xmlns="" xmlns:a16="http://schemas.microsoft.com/office/drawing/2014/main" id="{514A1BD4-940D-446C-71B1-69F0EDC7803E}"/>
              </a:ext>
            </a:extLst>
          </p:cNvPr>
          <p:cNvSpPr txBox="1"/>
          <p:nvPr/>
        </p:nvSpPr>
        <p:spPr>
          <a:xfrm>
            <a:off x="1006308" y="924329"/>
            <a:ext cx="9712656" cy="990015"/>
          </a:xfrm>
          <a:prstGeom prst="rect">
            <a:avLst/>
          </a:prstGeom>
          <a:noFill/>
        </p:spPr>
        <p:txBody>
          <a:bodyPr wrap="square">
            <a:spAutoFit/>
          </a:bodyPr>
          <a:lstStyle/>
          <a:p>
            <a:pPr marL="12700" marR="5080" algn="ctr">
              <a:lnSpc>
                <a:spcPts val="3460"/>
              </a:lnSpc>
              <a:spcBef>
                <a:spcPts val="535"/>
              </a:spcBef>
            </a:pPr>
            <a:r>
              <a:rPr lang="tr-TR" sz="3200" spc="-10" dirty="0">
                <a:latin typeface="Calibri"/>
                <a:cs typeface="Calibri"/>
              </a:rPr>
              <a:t>Katılımcıların</a:t>
            </a:r>
            <a:r>
              <a:rPr lang="tr-TR" sz="3200" spc="-95" dirty="0">
                <a:latin typeface="Calibri"/>
                <a:cs typeface="Calibri"/>
              </a:rPr>
              <a:t> </a:t>
            </a:r>
            <a:r>
              <a:rPr lang="tr-TR" sz="3200" dirty="0">
                <a:latin typeface="Calibri"/>
                <a:cs typeface="Calibri"/>
              </a:rPr>
              <a:t>toplam</a:t>
            </a:r>
            <a:r>
              <a:rPr lang="tr-TR" sz="3200" spc="-90" dirty="0">
                <a:latin typeface="Calibri"/>
                <a:cs typeface="Calibri"/>
              </a:rPr>
              <a:t> </a:t>
            </a:r>
            <a:r>
              <a:rPr lang="tr-TR" sz="3200" dirty="0">
                <a:latin typeface="Calibri"/>
                <a:cs typeface="Calibri"/>
              </a:rPr>
              <a:t>sayısı</a:t>
            </a:r>
            <a:r>
              <a:rPr lang="tr-TR" sz="3200" spc="-114" dirty="0">
                <a:latin typeface="Calibri"/>
                <a:cs typeface="Calibri"/>
              </a:rPr>
              <a:t> 15</a:t>
            </a:r>
            <a:r>
              <a:rPr lang="tr-TR" sz="3200" spc="-95" dirty="0">
                <a:latin typeface="Calibri"/>
                <a:cs typeface="Calibri"/>
              </a:rPr>
              <a:t> </a:t>
            </a:r>
            <a:r>
              <a:rPr lang="tr-TR" sz="3200" dirty="0">
                <a:latin typeface="Calibri"/>
                <a:cs typeface="Calibri"/>
              </a:rPr>
              <a:t>olup,</a:t>
            </a:r>
            <a:r>
              <a:rPr lang="tr-TR" sz="3200" spc="-105" dirty="0">
                <a:latin typeface="Calibri"/>
                <a:cs typeface="Calibri"/>
              </a:rPr>
              <a:t> </a:t>
            </a:r>
            <a:r>
              <a:rPr lang="tr-TR" sz="3200" dirty="0">
                <a:latin typeface="Calibri"/>
                <a:cs typeface="Calibri"/>
              </a:rPr>
              <a:t>bunların</a:t>
            </a:r>
            <a:r>
              <a:rPr lang="tr-TR" sz="3200" spc="-75" dirty="0">
                <a:latin typeface="Calibri"/>
                <a:cs typeface="Calibri"/>
              </a:rPr>
              <a:t> </a:t>
            </a:r>
            <a:r>
              <a:rPr lang="tr-TR" sz="3200" spc="-25" dirty="0">
                <a:latin typeface="Calibri"/>
                <a:cs typeface="Calibri"/>
              </a:rPr>
              <a:t>11’i</a:t>
            </a:r>
            <a:r>
              <a:rPr lang="tr-TR" sz="3200" spc="-114" dirty="0">
                <a:latin typeface="Calibri"/>
                <a:cs typeface="Calibri"/>
              </a:rPr>
              <a:t> </a:t>
            </a:r>
            <a:r>
              <a:rPr lang="tr-TR" sz="3200" dirty="0">
                <a:latin typeface="Calibri"/>
                <a:cs typeface="Calibri"/>
              </a:rPr>
              <a:t>kadın</a:t>
            </a:r>
            <a:r>
              <a:rPr lang="tr-TR" sz="3200" spc="-85" dirty="0">
                <a:latin typeface="Calibri"/>
                <a:cs typeface="Calibri"/>
              </a:rPr>
              <a:t> </a:t>
            </a:r>
            <a:r>
              <a:rPr lang="tr-TR" sz="3200" spc="-25" dirty="0">
                <a:latin typeface="Calibri"/>
                <a:cs typeface="Calibri"/>
              </a:rPr>
              <a:t>ve 4</a:t>
            </a:r>
            <a:r>
              <a:rPr lang="tr-TR" sz="3200" dirty="0">
                <a:latin typeface="Calibri"/>
                <a:cs typeface="Calibri"/>
              </a:rPr>
              <a:t>’u</a:t>
            </a:r>
            <a:r>
              <a:rPr lang="tr-TR" sz="3200" spc="-125" dirty="0">
                <a:latin typeface="Calibri"/>
                <a:cs typeface="Calibri"/>
              </a:rPr>
              <a:t> </a:t>
            </a:r>
            <a:r>
              <a:rPr lang="tr-TR" sz="3200" spc="-10" dirty="0">
                <a:latin typeface="Calibri"/>
                <a:cs typeface="Calibri"/>
              </a:rPr>
              <a:t>erkektir.</a:t>
            </a:r>
            <a:endParaRPr lang="tr-TR" sz="3200" dirty="0">
              <a:latin typeface="Calibri"/>
              <a:cs typeface="Calibri"/>
            </a:endParaRPr>
          </a:p>
        </p:txBody>
      </p:sp>
    </p:spTree>
    <p:extLst>
      <p:ext uri="{BB962C8B-B14F-4D97-AF65-F5344CB8AC3E}">
        <p14:creationId xmlns:p14="http://schemas.microsoft.com/office/powerpoint/2010/main" val="15218782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1D8BF685-D827-ED68-A780-BCAC58474BBF}"/>
            </a:ext>
          </a:extLst>
        </p:cNvPr>
        <p:cNvGrpSpPr/>
        <p:nvPr/>
      </p:nvGrpSpPr>
      <p:grpSpPr>
        <a:xfrm>
          <a:off x="0" y="0"/>
          <a:ext cx="0" cy="0"/>
          <a:chOff x="0" y="0"/>
          <a:chExt cx="0" cy="0"/>
        </a:xfrm>
      </p:grpSpPr>
      <p:pic>
        <p:nvPicPr>
          <p:cNvPr id="3" name="Resim 2">
            <a:extLst>
              <a:ext uri="{FF2B5EF4-FFF2-40B4-BE49-F238E27FC236}">
                <a16:creationId xmlns="" xmlns:a16="http://schemas.microsoft.com/office/drawing/2014/main" id="{0DA793C3-F10F-8D2A-46C8-D5588DFB37F8}"/>
              </a:ext>
            </a:extLst>
          </p:cNvPr>
          <p:cNvPicPr>
            <a:picLocks noChangeAspect="1"/>
          </p:cNvPicPr>
          <p:nvPr/>
        </p:nvPicPr>
        <p:blipFill>
          <a:blip r:embed="rId2"/>
          <a:stretch>
            <a:fillRect/>
          </a:stretch>
        </p:blipFill>
        <p:spPr>
          <a:xfrm>
            <a:off x="1645920" y="116482"/>
            <a:ext cx="1478407" cy="654115"/>
          </a:xfrm>
          <a:prstGeom prst="rect">
            <a:avLst/>
          </a:prstGeom>
        </p:spPr>
      </p:pic>
      <p:sp>
        <p:nvSpPr>
          <p:cNvPr id="4" name="Metin kutusu 3">
            <a:extLst>
              <a:ext uri="{FF2B5EF4-FFF2-40B4-BE49-F238E27FC236}">
                <a16:creationId xmlns="" xmlns:a16="http://schemas.microsoft.com/office/drawing/2014/main" id="{17B0FE00-0A1D-58F0-B4D5-E0497D4B225D}"/>
              </a:ext>
            </a:extLst>
          </p:cNvPr>
          <p:cNvSpPr txBox="1"/>
          <p:nvPr/>
        </p:nvSpPr>
        <p:spPr>
          <a:xfrm>
            <a:off x="540327" y="2615798"/>
            <a:ext cx="10881906" cy="2862322"/>
          </a:xfrm>
          <a:prstGeom prst="rect">
            <a:avLst/>
          </a:prstGeom>
          <a:noFill/>
        </p:spPr>
        <p:txBody>
          <a:bodyPr wrap="square">
            <a:spAutoFit/>
          </a:bodyPr>
          <a:lstStyle/>
          <a:p>
            <a:pPr>
              <a:buNone/>
            </a:pPr>
            <a:r>
              <a:rPr lang="tr-TR" dirty="0"/>
              <a:t>Gerçekleştirmiş olduğumuz </a:t>
            </a:r>
            <a:r>
              <a:rPr lang="tr-TR" b="1" dirty="0"/>
              <a:t>Toplumun Diş Sağlığı ile İlgili Farkındalık </a:t>
            </a:r>
            <a:r>
              <a:rPr lang="tr-TR" b="1" dirty="0" smtClean="0"/>
              <a:t>Projesi’nin </a:t>
            </a:r>
            <a:r>
              <a:rPr lang="tr-TR" dirty="0" smtClean="0"/>
              <a:t>değerlendirilmesi </a:t>
            </a:r>
            <a:r>
              <a:rPr lang="tr-TR" dirty="0"/>
              <a:t>sonucunda, hedeflenen katılıma büyük ölçüde ulaşıldığı ve katılımcıların ağız ve diş sağlığının korunması, doğru ağız bakım alışkanlıklarının kazanılması ve düzenli diş hekimi kontrollerinin önemi konusunda farkındalıklarının arttığı gözlemlenmiştir. </a:t>
            </a:r>
            <a:endParaRPr lang="tr-TR" dirty="0" smtClean="0"/>
          </a:p>
          <a:p>
            <a:pPr>
              <a:buNone/>
            </a:pPr>
            <a:endParaRPr lang="tr-TR" dirty="0"/>
          </a:p>
          <a:p>
            <a:pPr>
              <a:buNone/>
            </a:pPr>
            <a:r>
              <a:rPr lang="tr-TR" dirty="0" smtClean="0"/>
              <a:t>Bir </a:t>
            </a:r>
            <a:r>
              <a:rPr lang="tr-TR" dirty="0"/>
              <a:t>sonraki </a:t>
            </a:r>
            <a:r>
              <a:rPr lang="tr-TR" dirty="0" smtClean="0"/>
              <a:t>proje kapsamında ise </a:t>
            </a:r>
            <a:r>
              <a:rPr lang="tr-TR" dirty="0"/>
              <a:t>daha geniş kitlelere ulaşılması ve toplumun ağız ve diş sağlığı konusunda bilinç düzeyinin daha da artırılması hedeflenmektedir.</a:t>
            </a:r>
          </a:p>
          <a:p>
            <a:pPr>
              <a:buNone/>
            </a:pPr>
            <a:r>
              <a:rPr lang="tr-TR" dirty="0"/>
              <a:t>Katılımcı listesi aşağıda yer almaktadır:</a:t>
            </a:r>
          </a:p>
        </p:txBody>
      </p:sp>
      <p:sp>
        <p:nvSpPr>
          <p:cNvPr id="5" name="object 2" descr="$PPTXTitle">
            <a:extLst>
              <a:ext uri="{FF2B5EF4-FFF2-40B4-BE49-F238E27FC236}">
                <a16:creationId xmlns="" xmlns:a16="http://schemas.microsoft.com/office/drawing/2014/main" id="{6A0CA20F-24A9-CFA0-0039-94B3D2EBC7E7}"/>
              </a:ext>
            </a:extLst>
          </p:cNvPr>
          <p:cNvSpPr txBox="1">
            <a:spLocks/>
          </p:cNvSpPr>
          <p:nvPr/>
        </p:nvSpPr>
        <p:spPr>
          <a:xfrm>
            <a:off x="852894" y="443539"/>
            <a:ext cx="10486212" cy="1237467"/>
          </a:xfrm>
          <a:prstGeom prst="rect">
            <a:avLst/>
          </a:prstGeom>
        </p:spPr>
        <p:txBody>
          <a:bodyPr vert="horz" wrap="square" lIns="0" tIns="336499" rIns="0" bIns="0" rtlCol="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12700" marR="5080" algn="ctr">
              <a:lnSpc>
                <a:spcPts val="3460"/>
              </a:lnSpc>
              <a:spcBef>
                <a:spcPts val="535"/>
              </a:spcBef>
            </a:pPr>
            <a:r>
              <a:rPr lang="tr-TR" sz="2800" b="1" dirty="0"/>
              <a:t>Toplumun Diş Sağlığı  ile İlgili Farkındalık Programı</a:t>
            </a:r>
            <a:r>
              <a:rPr lang="tr-TR" sz="2800" b="1" spc="-130" dirty="0"/>
              <a:t> </a:t>
            </a:r>
            <a:r>
              <a:rPr lang="tr-TR" sz="2800" b="1" spc="-10" dirty="0"/>
              <a:t>Değerlendirme </a:t>
            </a:r>
            <a:r>
              <a:rPr lang="tr-TR" sz="2800" b="1" dirty="0"/>
              <a:t>Raporu</a:t>
            </a:r>
            <a:r>
              <a:rPr lang="tr-TR" sz="2800" b="1" spc="-125" dirty="0"/>
              <a:t> </a:t>
            </a:r>
            <a:r>
              <a:rPr lang="tr-TR" sz="2800" b="1" spc="-50" dirty="0"/>
              <a:t>:</a:t>
            </a:r>
          </a:p>
        </p:txBody>
      </p:sp>
    </p:spTree>
    <p:extLst>
      <p:ext uri="{BB962C8B-B14F-4D97-AF65-F5344CB8AC3E}">
        <p14:creationId xmlns:p14="http://schemas.microsoft.com/office/powerpoint/2010/main" val="42204928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3A0B8139-DB61-1459-8653-ECFB7FF85AD8}"/>
            </a:ext>
          </a:extLst>
        </p:cNvPr>
        <p:cNvGrpSpPr/>
        <p:nvPr/>
      </p:nvGrpSpPr>
      <p:grpSpPr>
        <a:xfrm>
          <a:off x="0" y="0"/>
          <a:ext cx="0" cy="0"/>
          <a:chOff x="0" y="0"/>
          <a:chExt cx="0" cy="0"/>
        </a:xfrm>
      </p:grpSpPr>
      <p:pic>
        <p:nvPicPr>
          <p:cNvPr id="3" name="Resim 2">
            <a:extLst>
              <a:ext uri="{FF2B5EF4-FFF2-40B4-BE49-F238E27FC236}">
                <a16:creationId xmlns="" xmlns:a16="http://schemas.microsoft.com/office/drawing/2014/main" id="{C84BAC1B-0E85-CAF0-EFAD-E4BD2B673905}"/>
              </a:ext>
            </a:extLst>
          </p:cNvPr>
          <p:cNvPicPr>
            <a:picLocks noChangeAspect="1"/>
          </p:cNvPicPr>
          <p:nvPr/>
        </p:nvPicPr>
        <p:blipFill>
          <a:blip r:embed="rId2"/>
          <a:stretch>
            <a:fillRect/>
          </a:stretch>
        </p:blipFill>
        <p:spPr>
          <a:xfrm>
            <a:off x="1645920" y="116482"/>
            <a:ext cx="1478407" cy="654115"/>
          </a:xfrm>
          <a:prstGeom prst="rect">
            <a:avLst/>
          </a:prstGeom>
        </p:spPr>
      </p:pic>
      <p:pic>
        <p:nvPicPr>
          <p:cNvPr id="2" name="Image 1">
            <a:extLst>
              <a:ext uri="{FF2B5EF4-FFF2-40B4-BE49-F238E27FC236}">
                <a16:creationId xmlns="" xmlns:a16="http://schemas.microsoft.com/office/drawing/2014/main" id="{F5AF9EA1-534B-2596-156D-0B69529F6D65}"/>
              </a:ext>
            </a:extLst>
          </p:cNvPr>
          <p:cNvPicPr>
            <a:picLocks/>
          </p:cNvPicPr>
          <p:nvPr/>
        </p:nvPicPr>
        <p:blipFill>
          <a:blip r:embed="rId3" cstate="print"/>
          <a:stretch>
            <a:fillRect/>
          </a:stretch>
        </p:blipFill>
        <p:spPr>
          <a:xfrm>
            <a:off x="4162084" y="635080"/>
            <a:ext cx="3867831" cy="5587840"/>
          </a:xfrm>
          <a:prstGeom prst="rect">
            <a:avLst/>
          </a:prstGeom>
        </p:spPr>
      </p:pic>
    </p:spTree>
    <p:extLst>
      <p:ext uri="{BB962C8B-B14F-4D97-AF65-F5344CB8AC3E}">
        <p14:creationId xmlns:p14="http://schemas.microsoft.com/office/powerpoint/2010/main" val="37733236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EDF4BEFC-25A2-CBB3-E613-D7643EBE5578}"/>
            </a:ext>
          </a:extLst>
        </p:cNvPr>
        <p:cNvGrpSpPr/>
        <p:nvPr/>
      </p:nvGrpSpPr>
      <p:grpSpPr>
        <a:xfrm>
          <a:off x="0" y="0"/>
          <a:ext cx="0" cy="0"/>
          <a:chOff x="0" y="0"/>
          <a:chExt cx="0" cy="0"/>
        </a:xfrm>
      </p:grpSpPr>
      <p:pic>
        <p:nvPicPr>
          <p:cNvPr id="3" name="Resim 2">
            <a:extLst>
              <a:ext uri="{FF2B5EF4-FFF2-40B4-BE49-F238E27FC236}">
                <a16:creationId xmlns="" xmlns:a16="http://schemas.microsoft.com/office/drawing/2014/main" id="{CC6F9D71-2806-93C7-B807-4A9F19414B3E}"/>
              </a:ext>
            </a:extLst>
          </p:cNvPr>
          <p:cNvPicPr>
            <a:picLocks noChangeAspect="1"/>
          </p:cNvPicPr>
          <p:nvPr/>
        </p:nvPicPr>
        <p:blipFill>
          <a:blip r:embed="rId2"/>
          <a:stretch>
            <a:fillRect/>
          </a:stretch>
        </p:blipFill>
        <p:spPr>
          <a:xfrm>
            <a:off x="1645920" y="116482"/>
            <a:ext cx="1478407" cy="654115"/>
          </a:xfrm>
          <a:prstGeom prst="rect">
            <a:avLst/>
          </a:prstGeom>
        </p:spPr>
      </p:pic>
      <p:pic>
        <p:nvPicPr>
          <p:cNvPr id="2" name="Image 2">
            <a:extLst>
              <a:ext uri="{FF2B5EF4-FFF2-40B4-BE49-F238E27FC236}">
                <a16:creationId xmlns="" xmlns:a16="http://schemas.microsoft.com/office/drawing/2014/main" id="{27925155-3E2E-A285-C2BD-84F9001BAFA6}"/>
              </a:ext>
            </a:extLst>
          </p:cNvPr>
          <p:cNvPicPr>
            <a:picLocks/>
          </p:cNvPicPr>
          <p:nvPr/>
        </p:nvPicPr>
        <p:blipFill>
          <a:blip r:embed="rId3" cstate="print"/>
          <a:stretch>
            <a:fillRect/>
          </a:stretch>
        </p:blipFill>
        <p:spPr>
          <a:xfrm>
            <a:off x="2619375" y="546100"/>
            <a:ext cx="6953250" cy="5765800"/>
          </a:xfrm>
          <a:prstGeom prst="rect">
            <a:avLst/>
          </a:prstGeom>
        </p:spPr>
      </p:pic>
    </p:spTree>
    <p:extLst>
      <p:ext uri="{BB962C8B-B14F-4D97-AF65-F5344CB8AC3E}">
        <p14:creationId xmlns:p14="http://schemas.microsoft.com/office/powerpoint/2010/main" val="41428084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B0F59D4A-86D5-6EC2-5BBF-9131058008FA}"/>
            </a:ext>
          </a:extLst>
        </p:cNvPr>
        <p:cNvGrpSpPr/>
        <p:nvPr/>
      </p:nvGrpSpPr>
      <p:grpSpPr>
        <a:xfrm>
          <a:off x="0" y="0"/>
          <a:ext cx="0" cy="0"/>
          <a:chOff x="0" y="0"/>
          <a:chExt cx="0" cy="0"/>
        </a:xfrm>
      </p:grpSpPr>
      <p:pic>
        <p:nvPicPr>
          <p:cNvPr id="3" name="Resim 2">
            <a:extLst>
              <a:ext uri="{FF2B5EF4-FFF2-40B4-BE49-F238E27FC236}">
                <a16:creationId xmlns="" xmlns:a16="http://schemas.microsoft.com/office/drawing/2014/main" id="{7A04C3B1-4DAF-6820-9AF0-9238FE5BC13E}"/>
              </a:ext>
            </a:extLst>
          </p:cNvPr>
          <p:cNvPicPr>
            <a:picLocks noChangeAspect="1"/>
          </p:cNvPicPr>
          <p:nvPr/>
        </p:nvPicPr>
        <p:blipFill>
          <a:blip r:embed="rId2"/>
          <a:stretch>
            <a:fillRect/>
          </a:stretch>
        </p:blipFill>
        <p:spPr>
          <a:xfrm>
            <a:off x="1645920" y="116482"/>
            <a:ext cx="1478407" cy="654115"/>
          </a:xfrm>
          <a:prstGeom prst="rect">
            <a:avLst/>
          </a:prstGeom>
        </p:spPr>
      </p:pic>
      <p:pic>
        <p:nvPicPr>
          <p:cNvPr id="2" name="Image 3">
            <a:extLst>
              <a:ext uri="{FF2B5EF4-FFF2-40B4-BE49-F238E27FC236}">
                <a16:creationId xmlns="" xmlns:a16="http://schemas.microsoft.com/office/drawing/2014/main" id="{D17E0C5F-8817-9436-A297-4BCE3FDE94EB}"/>
              </a:ext>
            </a:extLst>
          </p:cNvPr>
          <p:cNvPicPr>
            <a:picLocks/>
          </p:cNvPicPr>
          <p:nvPr/>
        </p:nvPicPr>
        <p:blipFill>
          <a:blip r:embed="rId3" cstate="print"/>
          <a:srcRect b="25076"/>
          <a:stretch>
            <a:fillRect/>
          </a:stretch>
        </p:blipFill>
        <p:spPr>
          <a:xfrm>
            <a:off x="3718350" y="770597"/>
            <a:ext cx="5256796" cy="4830103"/>
          </a:xfrm>
          <a:prstGeom prst="rect">
            <a:avLst/>
          </a:prstGeom>
        </p:spPr>
      </p:pic>
    </p:spTree>
    <p:extLst>
      <p:ext uri="{BB962C8B-B14F-4D97-AF65-F5344CB8AC3E}">
        <p14:creationId xmlns:p14="http://schemas.microsoft.com/office/powerpoint/2010/main" val="33603369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90EC5053-1B15-0F97-4C85-B423EC02CFBE}"/>
            </a:ext>
          </a:extLst>
        </p:cNvPr>
        <p:cNvGrpSpPr/>
        <p:nvPr/>
      </p:nvGrpSpPr>
      <p:grpSpPr>
        <a:xfrm>
          <a:off x="0" y="0"/>
          <a:ext cx="0" cy="0"/>
          <a:chOff x="0" y="0"/>
          <a:chExt cx="0" cy="0"/>
        </a:xfrm>
      </p:grpSpPr>
      <p:pic>
        <p:nvPicPr>
          <p:cNvPr id="3" name="Resim 2">
            <a:extLst>
              <a:ext uri="{FF2B5EF4-FFF2-40B4-BE49-F238E27FC236}">
                <a16:creationId xmlns="" xmlns:a16="http://schemas.microsoft.com/office/drawing/2014/main" id="{8629D046-48BA-341A-E53D-301A9601DED3}"/>
              </a:ext>
            </a:extLst>
          </p:cNvPr>
          <p:cNvPicPr>
            <a:picLocks noChangeAspect="1"/>
          </p:cNvPicPr>
          <p:nvPr/>
        </p:nvPicPr>
        <p:blipFill>
          <a:blip r:embed="rId2"/>
          <a:stretch>
            <a:fillRect/>
          </a:stretch>
        </p:blipFill>
        <p:spPr>
          <a:xfrm>
            <a:off x="1645920" y="116482"/>
            <a:ext cx="1478407" cy="654115"/>
          </a:xfrm>
          <a:prstGeom prst="rect">
            <a:avLst/>
          </a:prstGeom>
        </p:spPr>
      </p:pic>
      <p:pic>
        <p:nvPicPr>
          <p:cNvPr id="2" name="Image 4">
            <a:extLst>
              <a:ext uri="{FF2B5EF4-FFF2-40B4-BE49-F238E27FC236}">
                <a16:creationId xmlns="" xmlns:a16="http://schemas.microsoft.com/office/drawing/2014/main" id="{E8B0EA03-3E47-9F15-8B74-89293001388F}"/>
              </a:ext>
            </a:extLst>
          </p:cNvPr>
          <p:cNvPicPr>
            <a:picLocks/>
          </p:cNvPicPr>
          <p:nvPr/>
        </p:nvPicPr>
        <p:blipFill>
          <a:blip r:embed="rId3" cstate="print"/>
          <a:srcRect l="609" r="-609" b="46373"/>
          <a:stretch>
            <a:fillRect/>
          </a:stretch>
        </p:blipFill>
        <p:spPr>
          <a:xfrm>
            <a:off x="2908073" y="770597"/>
            <a:ext cx="6016625" cy="5070157"/>
          </a:xfrm>
          <a:prstGeom prst="rect">
            <a:avLst/>
          </a:prstGeom>
        </p:spPr>
      </p:pic>
    </p:spTree>
    <p:extLst>
      <p:ext uri="{BB962C8B-B14F-4D97-AF65-F5344CB8AC3E}">
        <p14:creationId xmlns:p14="http://schemas.microsoft.com/office/powerpoint/2010/main" val="33104678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7765578B-CE99-3F16-781E-CAFA38015F5C}"/>
            </a:ext>
          </a:extLst>
        </p:cNvPr>
        <p:cNvGrpSpPr/>
        <p:nvPr/>
      </p:nvGrpSpPr>
      <p:grpSpPr>
        <a:xfrm>
          <a:off x="0" y="0"/>
          <a:ext cx="0" cy="0"/>
          <a:chOff x="0" y="0"/>
          <a:chExt cx="0" cy="0"/>
        </a:xfrm>
      </p:grpSpPr>
      <p:pic>
        <p:nvPicPr>
          <p:cNvPr id="3" name="Resim 2">
            <a:extLst>
              <a:ext uri="{FF2B5EF4-FFF2-40B4-BE49-F238E27FC236}">
                <a16:creationId xmlns="" xmlns:a16="http://schemas.microsoft.com/office/drawing/2014/main" id="{7AAF28F6-816F-6363-18BF-CCEC8BE3F61C}"/>
              </a:ext>
            </a:extLst>
          </p:cNvPr>
          <p:cNvPicPr>
            <a:picLocks noChangeAspect="1"/>
          </p:cNvPicPr>
          <p:nvPr/>
        </p:nvPicPr>
        <p:blipFill>
          <a:blip r:embed="rId2"/>
          <a:stretch>
            <a:fillRect/>
          </a:stretch>
        </p:blipFill>
        <p:spPr>
          <a:xfrm>
            <a:off x="1645920" y="116482"/>
            <a:ext cx="1478407" cy="654115"/>
          </a:xfrm>
          <a:prstGeom prst="rect">
            <a:avLst/>
          </a:prstGeom>
        </p:spPr>
      </p:pic>
      <p:pic>
        <p:nvPicPr>
          <p:cNvPr id="2" name="Image 5">
            <a:extLst>
              <a:ext uri="{FF2B5EF4-FFF2-40B4-BE49-F238E27FC236}">
                <a16:creationId xmlns="" xmlns:a16="http://schemas.microsoft.com/office/drawing/2014/main" id="{7D394536-88E7-9E2E-1FA7-35E0CE62513C}"/>
              </a:ext>
            </a:extLst>
          </p:cNvPr>
          <p:cNvPicPr>
            <a:picLocks/>
          </p:cNvPicPr>
          <p:nvPr/>
        </p:nvPicPr>
        <p:blipFill>
          <a:blip r:embed="rId3" cstate="print"/>
          <a:srcRect b="29150"/>
          <a:stretch>
            <a:fillRect/>
          </a:stretch>
        </p:blipFill>
        <p:spPr>
          <a:xfrm>
            <a:off x="3087687" y="770597"/>
            <a:ext cx="6016625" cy="5049202"/>
          </a:xfrm>
          <a:prstGeom prst="rect">
            <a:avLst/>
          </a:prstGeom>
        </p:spPr>
      </p:pic>
    </p:spTree>
    <p:extLst>
      <p:ext uri="{BB962C8B-B14F-4D97-AF65-F5344CB8AC3E}">
        <p14:creationId xmlns:p14="http://schemas.microsoft.com/office/powerpoint/2010/main" val="2965115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936BCEB0-E1FF-7A18-F973-151AC953F828}"/>
            </a:ext>
          </a:extLst>
        </p:cNvPr>
        <p:cNvGrpSpPr/>
        <p:nvPr/>
      </p:nvGrpSpPr>
      <p:grpSpPr>
        <a:xfrm>
          <a:off x="0" y="0"/>
          <a:ext cx="0" cy="0"/>
          <a:chOff x="0" y="0"/>
          <a:chExt cx="0" cy="0"/>
        </a:xfrm>
      </p:grpSpPr>
      <p:pic>
        <p:nvPicPr>
          <p:cNvPr id="3" name="Resim 2">
            <a:extLst>
              <a:ext uri="{FF2B5EF4-FFF2-40B4-BE49-F238E27FC236}">
                <a16:creationId xmlns="" xmlns:a16="http://schemas.microsoft.com/office/drawing/2014/main" id="{C1DA2B4C-4150-7585-DE68-8F2E729428DB}"/>
              </a:ext>
            </a:extLst>
          </p:cNvPr>
          <p:cNvPicPr>
            <a:picLocks noChangeAspect="1"/>
          </p:cNvPicPr>
          <p:nvPr/>
        </p:nvPicPr>
        <p:blipFill>
          <a:blip r:embed="rId2"/>
          <a:stretch>
            <a:fillRect/>
          </a:stretch>
        </p:blipFill>
        <p:spPr>
          <a:xfrm>
            <a:off x="1645920" y="116482"/>
            <a:ext cx="1478407" cy="654115"/>
          </a:xfrm>
          <a:prstGeom prst="rect">
            <a:avLst/>
          </a:prstGeom>
        </p:spPr>
      </p:pic>
      <p:sp>
        <p:nvSpPr>
          <p:cNvPr id="6" name="Metin kutusu 5">
            <a:extLst>
              <a:ext uri="{FF2B5EF4-FFF2-40B4-BE49-F238E27FC236}">
                <a16:creationId xmlns="" xmlns:a16="http://schemas.microsoft.com/office/drawing/2014/main" id="{19511BC1-041B-5214-27E4-28B849F1D322}"/>
              </a:ext>
            </a:extLst>
          </p:cNvPr>
          <p:cNvSpPr txBox="1"/>
          <p:nvPr/>
        </p:nvSpPr>
        <p:spPr>
          <a:xfrm>
            <a:off x="120130" y="770597"/>
            <a:ext cx="12071869" cy="1077218"/>
          </a:xfrm>
          <a:prstGeom prst="rect">
            <a:avLst/>
          </a:prstGeom>
          <a:noFill/>
        </p:spPr>
        <p:txBody>
          <a:bodyPr wrap="square" rtlCol="0">
            <a:spAutoFit/>
          </a:bodyPr>
          <a:lstStyle/>
          <a:p>
            <a:pPr algn="ctr"/>
            <a:r>
              <a:rPr lang="tr-TR" sz="3200" b="1" spc="155" dirty="0">
                <a:solidFill>
                  <a:srgbClr val="242424"/>
                </a:solidFill>
              </a:rPr>
              <a:t>TOPLUMUN DİŞ SAĞLIĞI İLE İLGİLİ FARKINDALIK PROJESİ NEDEN SEÇİLDİ</a:t>
            </a:r>
            <a:endParaRPr lang="tr-TR" sz="3200" b="1" dirty="0"/>
          </a:p>
        </p:txBody>
      </p:sp>
      <p:sp>
        <p:nvSpPr>
          <p:cNvPr id="7" name="Metin kutusu 6">
            <a:extLst>
              <a:ext uri="{FF2B5EF4-FFF2-40B4-BE49-F238E27FC236}">
                <a16:creationId xmlns="" xmlns:a16="http://schemas.microsoft.com/office/drawing/2014/main" id="{D02B2C73-0667-E695-3C01-9720653DE563}"/>
              </a:ext>
            </a:extLst>
          </p:cNvPr>
          <p:cNvSpPr txBox="1"/>
          <p:nvPr/>
        </p:nvSpPr>
        <p:spPr>
          <a:xfrm>
            <a:off x="267556" y="2501930"/>
            <a:ext cx="11193780" cy="2308324"/>
          </a:xfrm>
          <a:prstGeom prst="rect">
            <a:avLst/>
          </a:prstGeom>
          <a:noFill/>
        </p:spPr>
        <p:txBody>
          <a:bodyPr wrap="square" rtlCol="0">
            <a:spAutoFit/>
          </a:bodyPr>
          <a:lstStyle/>
          <a:p>
            <a:r>
              <a:rPr lang="tr-TR" sz="2400" dirty="0" smtClean="0"/>
              <a:t>Ağız </a:t>
            </a:r>
            <a:r>
              <a:rPr lang="tr-TR" sz="2400" dirty="0"/>
              <a:t>ve diş sağlığı, genel vücut sağlığının ve yaşam kalitesinin temel taşlarından biridir. Yetersiz ağız hijyeni alışkanlıklarının yol açtığı önlenebilir rahatsızlıkları ve ilerleyen aşamalardaki maliyetli sağlık sorunlarını erken dönemde engellemek amacıyla bu proje öncelikli olarak seçilmiştir</a:t>
            </a:r>
            <a:r>
              <a:rPr lang="tr-TR" sz="2400" dirty="0" smtClean="0"/>
              <a:t>.</a:t>
            </a:r>
            <a:endParaRPr lang="tr-TR" sz="2400" dirty="0"/>
          </a:p>
        </p:txBody>
      </p:sp>
    </p:spTree>
    <p:extLst>
      <p:ext uri="{BB962C8B-B14F-4D97-AF65-F5344CB8AC3E}">
        <p14:creationId xmlns:p14="http://schemas.microsoft.com/office/powerpoint/2010/main" val="12424428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A7E945B3-FE8E-3D4C-D67B-59B9BA6E8100}"/>
            </a:ext>
          </a:extLst>
        </p:cNvPr>
        <p:cNvGrpSpPr/>
        <p:nvPr/>
      </p:nvGrpSpPr>
      <p:grpSpPr>
        <a:xfrm>
          <a:off x="0" y="0"/>
          <a:ext cx="0" cy="0"/>
          <a:chOff x="0" y="0"/>
          <a:chExt cx="0" cy="0"/>
        </a:xfrm>
      </p:grpSpPr>
      <p:pic>
        <p:nvPicPr>
          <p:cNvPr id="3" name="Resim 2">
            <a:extLst>
              <a:ext uri="{FF2B5EF4-FFF2-40B4-BE49-F238E27FC236}">
                <a16:creationId xmlns="" xmlns:a16="http://schemas.microsoft.com/office/drawing/2014/main" id="{2C3FC2BC-FE6C-0188-572C-A68527026F1B}"/>
              </a:ext>
            </a:extLst>
          </p:cNvPr>
          <p:cNvPicPr>
            <a:picLocks noChangeAspect="1"/>
          </p:cNvPicPr>
          <p:nvPr/>
        </p:nvPicPr>
        <p:blipFill>
          <a:blip r:embed="rId2"/>
          <a:stretch>
            <a:fillRect/>
          </a:stretch>
        </p:blipFill>
        <p:spPr>
          <a:xfrm>
            <a:off x="1645920" y="116482"/>
            <a:ext cx="1478407" cy="654115"/>
          </a:xfrm>
          <a:prstGeom prst="rect">
            <a:avLst/>
          </a:prstGeom>
        </p:spPr>
      </p:pic>
      <p:pic>
        <p:nvPicPr>
          <p:cNvPr id="2" name="Image 6">
            <a:extLst>
              <a:ext uri="{FF2B5EF4-FFF2-40B4-BE49-F238E27FC236}">
                <a16:creationId xmlns="" xmlns:a16="http://schemas.microsoft.com/office/drawing/2014/main" id="{44471537-EE22-5FB6-D3F4-75E36F631FE9}"/>
              </a:ext>
            </a:extLst>
          </p:cNvPr>
          <p:cNvPicPr>
            <a:picLocks/>
          </p:cNvPicPr>
          <p:nvPr/>
        </p:nvPicPr>
        <p:blipFill>
          <a:blip r:embed="rId3" cstate="print"/>
          <a:stretch>
            <a:fillRect/>
          </a:stretch>
        </p:blipFill>
        <p:spPr>
          <a:xfrm>
            <a:off x="3087687" y="868362"/>
            <a:ext cx="6016625" cy="5121275"/>
          </a:xfrm>
          <a:prstGeom prst="rect">
            <a:avLst/>
          </a:prstGeom>
        </p:spPr>
      </p:pic>
    </p:spTree>
    <p:extLst>
      <p:ext uri="{BB962C8B-B14F-4D97-AF65-F5344CB8AC3E}">
        <p14:creationId xmlns:p14="http://schemas.microsoft.com/office/powerpoint/2010/main" val="37292161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E648BAF1-91EA-CCF2-F83D-D96B879506FE}"/>
            </a:ext>
          </a:extLst>
        </p:cNvPr>
        <p:cNvGrpSpPr/>
        <p:nvPr/>
      </p:nvGrpSpPr>
      <p:grpSpPr>
        <a:xfrm>
          <a:off x="0" y="0"/>
          <a:ext cx="0" cy="0"/>
          <a:chOff x="0" y="0"/>
          <a:chExt cx="0" cy="0"/>
        </a:xfrm>
      </p:grpSpPr>
      <p:pic>
        <p:nvPicPr>
          <p:cNvPr id="3" name="Resim 2">
            <a:extLst>
              <a:ext uri="{FF2B5EF4-FFF2-40B4-BE49-F238E27FC236}">
                <a16:creationId xmlns="" xmlns:a16="http://schemas.microsoft.com/office/drawing/2014/main" id="{13DD03FA-BCEA-BFF7-B949-EF0D16518BED}"/>
              </a:ext>
            </a:extLst>
          </p:cNvPr>
          <p:cNvPicPr>
            <a:picLocks noChangeAspect="1"/>
          </p:cNvPicPr>
          <p:nvPr/>
        </p:nvPicPr>
        <p:blipFill>
          <a:blip r:embed="rId2"/>
          <a:stretch>
            <a:fillRect/>
          </a:stretch>
        </p:blipFill>
        <p:spPr>
          <a:xfrm>
            <a:off x="1727200" y="35202"/>
            <a:ext cx="1478407" cy="654115"/>
          </a:xfrm>
          <a:prstGeom prst="rect">
            <a:avLst/>
          </a:prstGeom>
        </p:spPr>
      </p:pic>
      <p:pic>
        <p:nvPicPr>
          <p:cNvPr id="2" name="Image 7">
            <a:extLst>
              <a:ext uri="{FF2B5EF4-FFF2-40B4-BE49-F238E27FC236}">
                <a16:creationId xmlns="" xmlns:a16="http://schemas.microsoft.com/office/drawing/2014/main" id="{DA3C8376-8081-5DB2-DE50-5B2818B669F0}"/>
              </a:ext>
            </a:extLst>
          </p:cNvPr>
          <p:cNvPicPr>
            <a:picLocks/>
          </p:cNvPicPr>
          <p:nvPr/>
        </p:nvPicPr>
        <p:blipFill>
          <a:blip r:embed="rId3" cstate="print"/>
          <a:stretch>
            <a:fillRect/>
          </a:stretch>
        </p:blipFill>
        <p:spPr>
          <a:xfrm>
            <a:off x="3087687" y="852805"/>
            <a:ext cx="6016625" cy="5152390"/>
          </a:xfrm>
          <a:prstGeom prst="rect">
            <a:avLst/>
          </a:prstGeom>
        </p:spPr>
      </p:pic>
    </p:spTree>
    <p:extLst>
      <p:ext uri="{BB962C8B-B14F-4D97-AF65-F5344CB8AC3E}">
        <p14:creationId xmlns:p14="http://schemas.microsoft.com/office/powerpoint/2010/main" val="17595055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a:extLst>
              <a:ext uri="{FF2B5EF4-FFF2-40B4-BE49-F238E27FC236}">
                <a16:creationId xmlns="" xmlns:a16="http://schemas.microsoft.com/office/drawing/2014/main" id="{E9549390-1010-CEB0-986E-690CF138721E}"/>
              </a:ext>
            </a:extLst>
          </p:cNvPr>
          <p:cNvPicPr>
            <a:picLocks noChangeAspect="1"/>
          </p:cNvPicPr>
          <p:nvPr/>
        </p:nvPicPr>
        <p:blipFill>
          <a:blip r:embed="rId2"/>
          <a:stretch>
            <a:fillRect/>
          </a:stretch>
        </p:blipFill>
        <p:spPr>
          <a:xfrm>
            <a:off x="1727200" y="25042"/>
            <a:ext cx="1478407" cy="654115"/>
          </a:xfrm>
          <a:prstGeom prst="rect">
            <a:avLst/>
          </a:prstGeom>
        </p:spPr>
      </p:pic>
      <p:pic>
        <p:nvPicPr>
          <p:cNvPr id="2" name="Image 8">
            <a:extLst>
              <a:ext uri="{FF2B5EF4-FFF2-40B4-BE49-F238E27FC236}">
                <a16:creationId xmlns="" xmlns:a16="http://schemas.microsoft.com/office/drawing/2014/main" id="{74EE4A31-3928-1E72-8372-F0328FBE1E11}"/>
              </a:ext>
            </a:extLst>
          </p:cNvPr>
          <p:cNvPicPr>
            <a:picLocks/>
          </p:cNvPicPr>
          <p:nvPr/>
        </p:nvPicPr>
        <p:blipFill>
          <a:blip r:embed="rId3" cstate="print"/>
          <a:srcRect b="39238"/>
          <a:stretch>
            <a:fillRect/>
          </a:stretch>
        </p:blipFill>
        <p:spPr>
          <a:xfrm>
            <a:off x="3087687" y="679157"/>
            <a:ext cx="6016625" cy="5070338"/>
          </a:xfrm>
          <a:prstGeom prst="rect">
            <a:avLst/>
          </a:prstGeom>
        </p:spPr>
      </p:pic>
    </p:spTree>
    <p:extLst>
      <p:ext uri="{BB962C8B-B14F-4D97-AF65-F5344CB8AC3E}">
        <p14:creationId xmlns:p14="http://schemas.microsoft.com/office/powerpoint/2010/main" val="42795627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22BAC41B-97D1-ACB5-BD3A-D3DFE175E8EE}"/>
            </a:ext>
          </a:extLst>
        </p:cNvPr>
        <p:cNvGrpSpPr/>
        <p:nvPr/>
      </p:nvGrpSpPr>
      <p:grpSpPr>
        <a:xfrm>
          <a:off x="0" y="0"/>
          <a:ext cx="0" cy="0"/>
          <a:chOff x="0" y="0"/>
          <a:chExt cx="0" cy="0"/>
        </a:xfrm>
      </p:grpSpPr>
      <p:pic>
        <p:nvPicPr>
          <p:cNvPr id="3" name="Resim 2">
            <a:extLst>
              <a:ext uri="{FF2B5EF4-FFF2-40B4-BE49-F238E27FC236}">
                <a16:creationId xmlns="" xmlns:a16="http://schemas.microsoft.com/office/drawing/2014/main" id="{C6FA69DA-6F59-69B7-1481-568CD5DA9115}"/>
              </a:ext>
            </a:extLst>
          </p:cNvPr>
          <p:cNvPicPr>
            <a:picLocks noChangeAspect="1"/>
          </p:cNvPicPr>
          <p:nvPr/>
        </p:nvPicPr>
        <p:blipFill>
          <a:blip r:embed="rId2"/>
          <a:stretch>
            <a:fillRect/>
          </a:stretch>
        </p:blipFill>
        <p:spPr>
          <a:xfrm>
            <a:off x="1727200" y="25042"/>
            <a:ext cx="1478407" cy="654115"/>
          </a:xfrm>
          <a:prstGeom prst="rect">
            <a:avLst/>
          </a:prstGeom>
        </p:spPr>
      </p:pic>
      <p:pic>
        <p:nvPicPr>
          <p:cNvPr id="2" name="Image 9">
            <a:extLst>
              <a:ext uri="{FF2B5EF4-FFF2-40B4-BE49-F238E27FC236}">
                <a16:creationId xmlns="" xmlns:a16="http://schemas.microsoft.com/office/drawing/2014/main" id="{4A634F26-778A-1166-2F00-2C9901EFFC68}"/>
              </a:ext>
            </a:extLst>
          </p:cNvPr>
          <p:cNvPicPr>
            <a:picLocks/>
          </p:cNvPicPr>
          <p:nvPr/>
        </p:nvPicPr>
        <p:blipFill>
          <a:blip r:embed="rId3" cstate="print"/>
          <a:srcRect b="45336"/>
          <a:stretch>
            <a:fillRect/>
          </a:stretch>
        </p:blipFill>
        <p:spPr>
          <a:xfrm>
            <a:off x="2837047" y="927407"/>
            <a:ext cx="6517906" cy="5003186"/>
          </a:xfrm>
          <a:prstGeom prst="rect">
            <a:avLst/>
          </a:prstGeom>
        </p:spPr>
      </p:pic>
    </p:spTree>
    <p:extLst>
      <p:ext uri="{BB962C8B-B14F-4D97-AF65-F5344CB8AC3E}">
        <p14:creationId xmlns:p14="http://schemas.microsoft.com/office/powerpoint/2010/main" val="31327699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FAE177F9-3C9A-A89C-103C-8CF0F1A9F7B5}"/>
            </a:ext>
          </a:extLst>
        </p:cNvPr>
        <p:cNvGrpSpPr/>
        <p:nvPr/>
      </p:nvGrpSpPr>
      <p:grpSpPr>
        <a:xfrm>
          <a:off x="0" y="0"/>
          <a:ext cx="0" cy="0"/>
          <a:chOff x="0" y="0"/>
          <a:chExt cx="0" cy="0"/>
        </a:xfrm>
      </p:grpSpPr>
      <p:pic>
        <p:nvPicPr>
          <p:cNvPr id="3" name="Resim 2">
            <a:extLst>
              <a:ext uri="{FF2B5EF4-FFF2-40B4-BE49-F238E27FC236}">
                <a16:creationId xmlns="" xmlns:a16="http://schemas.microsoft.com/office/drawing/2014/main" id="{69F1563B-AA93-5921-7943-E98A1D51B8EA}"/>
              </a:ext>
            </a:extLst>
          </p:cNvPr>
          <p:cNvPicPr>
            <a:picLocks noChangeAspect="1"/>
          </p:cNvPicPr>
          <p:nvPr/>
        </p:nvPicPr>
        <p:blipFill>
          <a:blip r:embed="rId2"/>
          <a:stretch>
            <a:fillRect/>
          </a:stretch>
        </p:blipFill>
        <p:spPr>
          <a:xfrm>
            <a:off x="1727200" y="25042"/>
            <a:ext cx="1478407" cy="654115"/>
          </a:xfrm>
          <a:prstGeom prst="rect">
            <a:avLst/>
          </a:prstGeom>
        </p:spPr>
      </p:pic>
      <p:pic>
        <p:nvPicPr>
          <p:cNvPr id="2" name="Image 10">
            <a:extLst>
              <a:ext uri="{FF2B5EF4-FFF2-40B4-BE49-F238E27FC236}">
                <a16:creationId xmlns="" xmlns:a16="http://schemas.microsoft.com/office/drawing/2014/main" id="{78BD77BD-9230-891F-E1F8-9B3608A67243}"/>
              </a:ext>
            </a:extLst>
          </p:cNvPr>
          <p:cNvPicPr>
            <a:picLocks/>
          </p:cNvPicPr>
          <p:nvPr/>
        </p:nvPicPr>
        <p:blipFill>
          <a:blip r:embed="rId3" cstate="print"/>
          <a:srcRect b="26062"/>
          <a:stretch>
            <a:fillRect/>
          </a:stretch>
        </p:blipFill>
        <p:spPr>
          <a:xfrm>
            <a:off x="3433082" y="679157"/>
            <a:ext cx="5325836" cy="4888886"/>
          </a:xfrm>
          <a:prstGeom prst="rect">
            <a:avLst/>
          </a:prstGeom>
        </p:spPr>
      </p:pic>
    </p:spTree>
    <p:extLst>
      <p:ext uri="{BB962C8B-B14F-4D97-AF65-F5344CB8AC3E}">
        <p14:creationId xmlns:p14="http://schemas.microsoft.com/office/powerpoint/2010/main" val="14386400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B24FAC4E-7A8F-6381-8BAB-7AEDE91376D2}"/>
            </a:ext>
          </a:extLst>
        </p:cNvPr>
        <p:cNvGrpSpPr/>
        <p:nvPr/>
      </p:nvGrpSpPr>
      <p:grpSpPr>
        <a:xfrm>
          <a:off x="0" y="0"/>
          <a:ext cx="0" cy="0"/>
          <a:chOff x="0" y="0"/>
          <a:chExt cx="0" cy="0"/>
        </a:xfrm>
      </p:grpSpPr>
      <p:pic>
        <p:nvPicPr>
          <p:cNvPr id="3" name="Resim 2">
            <a:extLst>
              <a:ext uri="{FF2B5EF4-FFF2-40B4-BE49-F238E27FC236}">
                <a16:creationId xmlns="" xmlns:a16="http://schemas.microsoft.com/office/drawing/2014/main" id="{89942FF2-1988-E6FB-8A3F-5E61BC27F19A}"/>
              </a:ext>
            </a:extLst>
          </p:cNvPr>
          <p:cNvPicPr>
            <a:picLocks noChangeAspect="1"/>
          </p:cNvPicPr>
          <p:nvPr/>
        </p:nvPicPr>
        <p:blipFill>
          <a:blip r:embed="rId2"/>
          <a:stretch>
            <a:fillRect/>
          </a:stretch>
        </p:blipFill>
        <p:spPr>
          <a:xfrm>
            <a:off x="1727200" y="25042"/>
            <a:ext cx="1478407" cy="654115"/>
          </a:xfrm>
          <a:prstGeom prst="rect">
            <a:avLst/>
          </a:prstGeom>
        </p:spPr>
      </p:pic>
      <p:pic>
        <p:nvPicPr>
          <p:cNvPr id="2" name="Image 11">
            <a:extLst>
              <a:ext uri="{FF2B5EF4-FFF2-40B4-BE49-F238E27FC236}">
                <a16:creationId xmlns="" xmlns:a16="http://schemas.microsoft.com/office/drawing/2014/main" id="{3FCF6F50-3E9D-B20C-892B-055F7D269554}"/>
              </a:ext>
            </a:extLst>
          </p:cNvPr>
          <p:cNvPicPr>
            <a:picLocks/>
          </p:cNvPicPr>
          <p:nvPr/>
        </p:nvPicPr>
        <p:blipFill>
          <a:blip r:embed="rId3" cstate="print"/>
          <a:stretch>
            <a:fillRect/>
          </a:stretch>
        </p:blipFill>
        <p:spPr>
          <a:xfrm>
            <a:off x="3067685" y="832485"/>
            <a:ext cx="6056630" cy="5193030"/>
          </a:xfrm>
          <a:prstGeom prst="rect">
            <a:avLst/>
          </a:prstGeom>
        </p:spPr>
      </p:pic>
    </p:spTree>
    <p:extLst>
      <p:ext uri="{BB962C8B-B14F-4D97-AF65-F5344CB8AC3E}">
        <p14:creationId xmlns:p14="http://schemas.microsoft.com/office/powerpoint/2010/main" val="5033549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F0715969-7B15-B438-4E58-423384D4AFD2}"/>
            </a:ext>
          </a:extLst>
        </p:cNvPr>
        <p:cNvGrpSpPr/>
        <p:nvPr/>
      </p:nvGrpSpPr>
      <p:grpSpPr>
        <a:xfrm>
          <a:off x="0" y="0"/>
          <a:ext cx="0" cy="0"/>
          <a:chOff x="0" y="0"/>
          <a:chExt cx="0" cy="0"/>
        </a:xfrm>
      </p:grpSpPr>
      <p:pic>
        <p:nvPicPr>
          <p:cNvPr id="3" name="Resim 2">
            <a:extLst>
              <a:ext uri="{FF2B5EF4-FFF2-40B4-BE49-F238E27FC236}">
                <a16:creationId xmlns="" xmlns:a16="http://schemas.microsoft.com/office/drawing/2014/main" id="{83704EA1-5E9F-94F2-5E85-16C46DBC5084}"/>
              </a:ext>
            </a:extLst>
          </p:cNvPr>
          <p:cNvPicPr>
            <a:picLocks noChangeAspect="1"/>
          </p:cNvPicPr>
          <p:nvPr/>
        </p:nvPicPr>
        <p:blipFill>
          <a:blip r:embed="rId2"/>
          <a:stretch>
            <a:fillRect/>
          </a:stretch>
        </p:blipFill>
        <p:spPr>
          <a:xfrm>
            <a:off x="1727200" y="25042"/>
            <a:ext cx="1478407" cy="654115"/>
          </a:xfrm>
          <a:prstGeom prst="rect">
            <a:avLst/>
          </a:prstGeom>
        </p:spPr>
      </p:pic>
      <p:pic>
        <p:nvPicPr>
          <p:cNvPr id="2" name="Image 12">
            <a:extLst>
              <a:ext uri="{FF2B5EF4-FFF2-40B4-BE49-F238E27FC236}">
                <a16:creationId xmlns="" xmlns:a16="http://schemas.microsoft.com/office/drawing/2014/main" id="{4507A26E-9737-7C3E-63D2-4203720DD685}"/>
              </a:ext>
            </a:extLst>
          </p:cNvPr>
          <p:cNvPicPr>
            <a:picLocks/>
          </p:cNvPicPr>
          <p:nvPr/>
        </p:nvPicPr>
        <p:blipFill>
          <a:blip r:embed="rId3" cstate="print"/>
          <a:srcRect b="30825"/>
          <a:stretch>
            <a:fillRect/>
          </a:stretch>
        </p:blipFill>
        <p:spPr>
          <a:xfrm>
            <a:off x="3067685" y="679157"/>
            <a:ext cx="6056630" cy="5301478"/>
          </a:xfrm>
          <a:prstGeom prst="rect">
            <a:avLst/>
          </a:prstGeom>
        </p:spPr>
      </p:pic>
    </p:spTree>
    <p:extLst>
      <p:ext uri="{BB962C8B-B14F-4D97-AF65-F5344CB8AC3E}">
        <p14:creationId xmlns:p14="http://schemas.microsoft.com/office/powerpoint/2010/main" val="14501574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555584F2-B933-9A8B-4A47-7CFBC5821636}"/>
            </a:ext>
          </a:extLst>
        </p:cNvPr>
        <p:cNvGrpSpPr/>
        <p:nvPr/>
      </p:nvGrpSpPr>
      <p:grpSpPr>
        <a:xfrm>
          <a:off x="0" y="0"/>
          <a:ext cx="0" cy="0"/>
          <a:chOff x="0" y="0"/>
          <a:chExt cx="0" cy="0"/>
        </a:xfrm>
      </p:grpSpPr>
      <p:pic>
        <p:nvPicPr>
          <p:cNvPr id="3" name="Resim 2">
            <a:extLst>
              <a:ext uri="{FF2B5EF4-FFF2-40B4-BE49-F238E27FC236}">
                <a16:creationId xmlns="" xmlns:a16="http://schemas.microsoft.com/office/drawing/2014/main" id="{6779A2D3-942B-0AD9-6537-2F00535204BF}"/>
              </a:ext>
            </a:extLst>
          </p:cNvPr>
          <p:cNvPicPr>
            <a:picLocks noChangeAspect="1"/>
          </p:cNvPicPr>
          <p:nvPr/>
        </p:nvPicPr>
        <p:blipFill>
          <a:blip r:embed="rId2"/>
          <a:stretch>
            <a:fillRect/>
          </a:stretch>
        </p:blipFill>
        <p:spPr>
          <a:xfrm>
            <a:off x="1727200" y="25042"/>
            <a:ext cx="1478407" cy="654115"/>
          </a:xfrm>
          <a:prstGeom prst="rect">
            <a:avLst/>
          </a:prstGeom>
        </p:spPr>
      </p:pic>
      <p:pic>
        <p:nvPicPr>
          <p:cNvPr id="2" name="Image 13">
            <a:extLst>
              <a:ext uri="{FF2B5EF4-FFF2-40B4-BE49-F238E27FC236}">
                <a16:creationId xmlns="" xmlns:a16="http://schemas.microsoft.com/office/drawing/2014/main" id="{F0498AB4-30CC-6D48-03AC-D0B12995A324}"/>
              </a:ext>
            </a:extLst>
          </p:cNvPr>
          <p:cNvPicPr>
            <a:picLocks/>
          </p:cNvPicPr>
          <p:nvPr/>
        </p:nvPicPr>
        <p:blipFill>
          <a:blip r:embed="rId3" cstate="print"/>
          <a:stretch>
            <a:fillRect/>
          </a:stretch>
        </p:blipFill>
        <p:spPr>
          <a:xfrm>
            <a:off x="3085465" y="671512"/>
            <a:ext cx="6021070" cy="5514975"/>
          </a:xfrm>
          <a:prstGeom prst="rect">
            <a:avLst/>
          </a:prstGeom>
        </p:spPr>
      </p:pic>
    </p:spTree>
    <p:extLst>
      <p:ext uri="{BB962C8B-B14F-4D97-AF65-F5344CB8AC3E}">
        <p14:creationId xmlns:p14="http://schemas.microsoft.com/office/powerpoint/2010/main" val="36739594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C571904D-5835-0A99-7D49-C1D20A89C4E9}"/>
            </a:ext>
          </a:extLst>
        </p:cNvPr>
        <p:cNvGrpSpPr/>
        <p:nvPr/>
      </p:nvGrpSpPr>
      <p:grpSpPr>
        <a:xfrm>
          <a:off x="0" y="0"/>
          <a:ext cx="0" cy="0"/>
          <a:chOff x="0" y="0"/>
          <a:chExt cx="0" cy="0"/>
        </a:xfrm>
      </p:grpSpPr>
      <p:pic>
        <p:nvPicPr>
          <p:cNvPr id="3" name="Resim 2">
            <a:extLst>
              <a:ext uri="{FF2B5EF4-FFF2-40B4-BE49-F238E27FC236}">
                <a16:creationId xmlns="" xmlns:a16="http://schemas.microsoft.com/office/drawing/2014/main" id="{6D4B38DB-48FC-E38F-04AA-05BF6F21315D}"/>
              </a:ext>
            </a:extLst>
          </p:cNvPr>
          <p:cNvPicPr>
            <a:picLocks noChangeAspect="1"/>
          </p:cNvPicPr>
          <p:nvPr/>
        </p:nvPicPr>
        <p:blipFill>
          <a:blip r:embed="rId2"/>
          <a:stretch>
            <a:fillRect/>
          </a:stretch>
        </p:blipFill>
        <p:spPr>
          <a:xfrm>
            <a:off x="1727200" y="25042"/>
            <a:ext cx="1478407" cy="654115"/>
          </a:xfrm>
          <a:prstGeom prst="rect">
            <a:avLst/>
          </a:prstGeom>
        </p:spPr>
      </p:pic>
      <p:pic>
        <p:nvPicPr>
          <p:cNvPr id="2" name="Image 14">
            <a:extLst>
              <a:ext uri="{FF2B5EF4-FFF2-40B4-BE49-F238E27FC236}">
                <a16:creationId xmlns="" xmlns:a16="http://schemas.microsoft.com/office/drawing/2014/main" id="{9EA8A5F3-5E3B-53A1-2C1E-595D24924F44}"/>
              </a:ext>
            </a:extLst>
          </p:cNvPr>
          <p:cNvPicPr>
            <a:picLocks/>
          </p:cNvPicPr>
          <p:nvPr/>
        </p:nvPicPr>
        <p:blipFill>
          <a:blip r:embed="rId3" cstate="print"/>
          <a:srcRect t="8480" b="40088"/>
          <a:stretch>
            <a:fillRect/>
          </a:stretch>
        </p:blipFill>
        <p:spPr>
          <a:xfrm>
            <a:off x="2944495" y="887163"/>
            <a:ext cx="6303010" cy="5083673"/>
          </a:xfrm>
          <a:prstGeom prst="rect">
            <a:avLst/>
          </a:prstGeom>
        </p:spPr>
      </p:pic>
    </p:spTree>
    <p:extLst>
      <p:ext uri="{BB962C8B-B14F-4D97-AF65-F5344CB8AC3E}">
        <p14:creationId xmlns:p14="http://schemas.microsoft.com/office/powerpoint/2010/main" val="7083461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1D22531F-AA7D-9AD1-8EDB-3AEF6EE4537F}"/>
            </a:ext>
          </a:extLst>
        </p:cNvPr>
        <p:cNvGrpSpPr/>
        <p:nvPr/>
      </p:nvGrpSpPr>
      <p:grpSpPr>
        <a:xfrm>
          <a:off x="0" y="0"/>
          <a:ext cx="0" cy="0"/>
          <a:chOff x="0" y="0"/>
          <a:chExt cx="0" cy="0"/>
        </a:xfrm>
      </p:grpSpPr>
      <p:pic>
        <p:nvPicPr>
          <p:cNvPr id="3" name="Resim 2">
            <a:extLst>
              <a:ext uri="{FF2B5EF4-FFF2-40B4-BE49-F238E27FC236}">
                <a16:creationId xmlns="" xmlns:a16="http://schemas.microsoft.com/office/drawing/2014/main" id="{3181D377-4960-1B74-8589-E5E13AB7CD8B}"/>
              </a:ext>
            </a:extLst>
          </p:cNvPr>
          <p:cNvPicPr>
            <a:picLocks noChangeAspect="1"/>
          </p:cNvPicPr>
          <p:nvPr/>
        </p:nvPicPr>
        <p:blipFill>
          <a:blip r:embed="rId2"/>
          <a:stretch>
            <a:fillRect/>
          </a:stretch>
        </p:blipFill>
        <p:spPr>
          <a:xfrm>
            <a:off x="1727200" y="25042"/>
            <a:ext cx="1478407" cy="654115"/>
          </a:xfrm>
          <a:prstGeom prst="rect">
            <a:avLst/>
          </a:prstGeom>
        </p:spPr>
      </p:pic>
      <p:pic>
        <p:nvPicPr>
          <p:cNvPr id="2" name="Image 15">
            <a:extLst>
              <a:ext uri="{FF2B5EF4-FFF2-40B4-BE49-F238E27FC236}">
                <a16:creationId xmlns="" xmlns:a16="http://schemas.microsoft.com/office/drawing/2014/main" id="{2E027723-28A5-2621-1A1F-2364444C8D8B}"/>
              </a:ext>
            </a:extLst>
          </p:cNvPr>
          <p:cNvPicPr>
            <a:picLocks/>
          </p:cNvPicPr>
          <p:nvPr/>
        </p:nvPicPr>
        <p:blipFill>
          <a:blip r:embed="rId3" cstate="print"/>
          <a:stretch>
            <a:fillRect/>
          </a:stretch>
        </p:blipFill>
        <p:spPr>
          <a:xfrm>
            <a:off x="3105785" y="707390"/>
            <a:ext cx="5980430" cy="5443220"/>
          </a:xfrm>
          <a:prstGeom prst="rect">
            <a:avLst/>
          </a:prstGeom>
        </p:spPr>
      </p:pic>
    </p:spTree>
    <p:extLst>
      <p:ext uri="{BB962C8B-B14F-4D97-AF65-F5344CB8AC3E}">
        <p14:creationId xmlns:p14="http://schemas.microsoft.com/office/powerpoint/2010/main" val="6667423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EE028A50-66FF-E3F1-DF48-ED14FB781259}"/>
            </a:ext>
          </a:extLst>
        </p:cNvPr>
        <p:cNvGrpSpPr/>
        <p:nvPr/>
      </p:nvGrpSpPr>
      <p:grpSpPr>
        <a:xfrm>
          <a:off x="0" y="0"/>
          <a:ext cx="0" cy="0"/>
          <a:chOff x="0" y="0"/>
          <a:chExt cx="0" cy="0"/>
        </a:xfrm>
      </p:grpSpPr>
      <p:pic>
        <p:nvPicPr>
          <p:cNvPr id="3" name="Resim 2">
            <a:extLst>
              <a:ext uri="{FF2B5EF4-FFF2-40B4-BE49-F238E27FC236}">
                <a16:creationId xmlns="" xmlns:a16="http://schemas.microsoft.com/office/drawing/2014/main" id="{6C29D4FF-EA1B-FB1B-E204-A357DA15D58C}"/>
              </a:ext>
            </a:extLst>
          </p:cNvPr>
          <p:cNvPicPr>
            <a:picLocks noChangeAspect="1"/>
          </p:cNvPicPr>
          <p:nvPr/>
        </p:nvPicPr>
        <p:blipFill>
          <a:blip r:embed="rId2"/>
          <a:stretch>
            <a:fillRect/>
          </a:stretch>
        </p:blipFill>
        <p:spPr>
          <a:xfrm>
            <a:off x="1645920" y="116482"/>
            <a:ext cx="1478407" cy="654115"/>
          </a:xfrm>
          <a:prstGeom prst="rect">
            <a:avLst/>
          </a:prstGeom>
        </p:spPr>
      </p:pic>
      <p:sp>
        <p:nvSpPr>
          <p:cNvPr id="5" name="Metin kutusu 4">
            <a:extLst>
              <a:ext uri="{FF2B5EF4-FFF2-40B4-BE49-F238E27FC236}">
                <a16:creationId xmlns="" xmlns:a16="http://schemas.microsoft.com/office/drawing/2014/main" id="{3EBFB9FB-988A-CBA7-50E7-7CBDC274BD8A}"/>
              </a:ext>
            </a:extLst>
          </p:cNvPr>
          <p:cNvSpPr txBox="1"/>
          <p:nvPr/>
        </p:nvSpPr>
        <p:spPr>
          <a:xfrm>
            <a:off x="246741" y="2413337"/>
            <a:ext cx="11408229" cy="1938992"/>
          </a:xfrm>
          <a:prstGeom prst="rect">
            <a:avLst/>
          </a:prstGeom>
          <a:noFill/>
        </p:spPr>
        <p:txBody>
          <a:bodyPr wrap="square" rtlCol="0">
            <a:spAutoFit/>
          </a:bodyPr>
          <a:lstStyle/>
          <a:p>
            <a:r>
              <a:rPr lang="tr-TR" sz="2400" dirty="0" smtClean="0"/>
              <a:t>Projenin </a:t>
            </a:r>
            <a:r>
              <a:rPr lang="tr-TR" sz="2400" dirty="0"/>
              <a:t>hedefi; katılımcılarda doğru ağız hijyeni bilinci oluşturarak önlenebilir diş ve diş eti hastalıklarının önüne geçmektir. Eğitimlerle yanlış bilinen uygulamaları düzeltmek ve düzenli diş hekimi kontrolü alışkanlığını teşvik etmek amaçlanmıştır</a:t>
            </a:r>
            <a:r>
              <a:rPr lang="tr-TR" sz="2400" dirty="0" smtClean="0"/>
              <a:t>.</a:t>
            </a:r>
            <a:endParaRPr lang="tr-TR" sz="2400" dirty="0"/>
          </a:p>
        </p:txBody>
      </p:sp>
      <p:sp>
        <p:nvSpPr>
          <p:cNvPr id="6" name="Metin kutusu 5">
            <a:extLst>
              <a:ext uri="{FF2B5EF4-FFF2-40B4-BE49-F238E27FC236}">
                <a16:creationId xmlns="" xmlns:a16="http://schemas.microsoft.com/office/drawing/2014/main" id="{C685574E-BA4C-7BF1-9B49-B5C6DA376F47}"/>
              </a:ext>
            </a:extLst>
          </p:cNvPr>
          <p:cNvSpPr txBox="1"/>
          <p:nvPr/>
        </p:nvSpPr>
        <p:spPr>
          <a:xfrm>
            <a:off x="246742" y="970103"/>
            <a:ext cx="11557332" cy="1077218"/>
          </a:xfrm>
          <a:prstGeom prst="rect">
            <a:avLst/>
          </a:prstGeom>
          <a:noFill/>
        </p:spPr>
        <p:txBody>
          <a:bodyPr wrap="square" rtlCol="0">
            <a:spAutoFit/>
          </a:bodyPr>
          <a:lstStyle/>
          <a:p>
            <a:pPr algn="ctr"/>
            <a:r>
              <a:rPr lang="tr-TR" sz="3200" b="1" spc="155" dirty="0">
                <a:solidFill>
                  <a:srgbClr val="242424"/>
                </a:solidFill>
              </a:rPr>
              <a:t>TOPLUMUN DİŞ SAĞLIĞI İLE İLGİLİ FARKINDALIK PROJESİ HEDEFİ NEYDİ?</a:t>
            </a:r>
            <a:endParaRPr lang="tr-TR" sz="3200" b="1" dirty="0"/>
          </a:p>
        </p:txBody>
      </p:sp>
    </p:spTree>
    <p:extLst>
      <p:ext uri="{BB962C8B-B14F-4D97-AF65-F5344CB8AC3E}">
        <p14:creationId xmlns:p14="http://schemas.microsoft.com/office/powerpoint/2010/main" val="41632086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BE674890-2ECA-579A-2199-889526E0996E}"/>
            </a:ext>
          </a:extLst>
        </p:cNvPr>
        <p:cNvGrpSpPr/>
        <p:nvPr/>
      </p:nvGrpSpPr>
      <p:grpSpPr>
        <a:xfrm>
          <a:off x="0" y="0"/>
          <a:ext cx="0" cy="0"/>
          <a:chOff x="0" y="0"/>
          <a:chExt cx="0" cy="0"/>
        </a:xfrm>
      </p:grpSpPr>
      <p:pic>
        <p:nvPicPr>
          <p:cNvPr id="3" name="Resim 2">
            <a:extLst>
              <a:ext uri="{FF2B5EF4-FFF2-40B4-BE49-F238E27FC236}">
                <a16:creationId xmlns="" xmlns:a16="http://schemas.microsoft.com/office/drawing/2014/main" id="{56799E40-D583-63F1-66CA-38EDAB1F8A49}"/>
              </a:ext>
            </a:extLst>
          </p:cNvPr>
          <p:cNvPicPr>
            <a:picLocks noChangeAspect="1"/>
          </p:cNvPicPr>
          <p:nvPr/>
        </p:nvPicPr>
        <p:blipFill>
          <a:blip r:embed="rId2"/>
          <a:stretch>
            <a:fillRect/>
          </a:stretch>
        </p:blipFill>
        <p:spPr>
          <a:xfrm>
            <a:off x="1727200" y="25042"/>
            <a:ext cx="1478407" cy="654115"/>
          </a:xfrm>
          <a:prstGeom prst="rect">
            <a:avLst/>
          </a:prstGeom>
        </p:spPr>
      </p:pic>
      <p:pic>
        <p:nvPicPr>
          <p:cNvPr id="2" name="Image 16">
            <a:extLst>
              <a:ext uri="{FF2B5EF4-FFF2-40B4-BE49-F238E27FC236}">
                <a16:creationId xmlns="" xmlns:a16="http://schemas.microsoft.com/office/drawing/2014/main" id="{0DCF1852-570C-8FAB-5AE2-48A123683747}"/>
              </a:ext>
            </a:extLst>
          </p:cNvPr>
          <p:cNvPicPr>
            <a:picLocks/>
          </p:cNvPicPr>
          <p:nvPr/>
        </p:nvPicPr>
        <p:blipFill>
          <a:blip r:embed="rId3" cstate="print"/>
          <a:srcRect b="41778"/>
          <a:stretch>
            <a:fillRect/>
          </a:stretch>
        </p:blipFill>
        <p:spPr>
          <a:xfrm>
            <a:off x="2819082" y="885213"/>
            <a:ext cx="6553835" cy="5087574"/>
          </a:xfrm>
          <a:prstGeom prst="rect">
            <a:avLst/>
          </a:prstGeom>
        </p:spPr>
      </p:pic>
    </p:spTree>
    <p:extLst>
      <p:ext uri="{BB962C8B-B14F-4D97-AF65-F5344CB8AC3E}">
        <p14:creationId xmlns:p14="http://schemas.microsoft.com/office/powerpoint/2010/main" val="161690912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95600" y="1752600"/>
            <a:ext cx="6172200" cy="685800"/>
          </a:xfrm>
          <a:prstGeom prst="rect">
            <a:avLst/>
          </a:prstGeom>
        </p:spPr>
      </p:pic>
      <p:pic>
        <p:nvPicPr>
          <p:cNvPr id="5" name="Resim 4"/>
          <p:cNvPicPr>
            <a:picLocks noChangeAspect="1"/>
          </p:cNvPicPr>
          <p:nvPr/>
        </p:nvPicPr>
        <p:blipFill rotWithShape="1">
          <a:blip r:embed="rId3">
            <a:extLst>
              <a:ext uri="{28A0092B-C50C-407E-A947-70E740481C1C}">
                <a14:useLocalDpi xmlns:a14="http://schemas.microsoft.com/office/drawing/2010/main" val="0"/>
              </a:ext>
            </a:extLst>
          </a:blip>
          <a:srcRect r="10040"/>
          <a:stretch/>
        </p:blipFill>
        <p:spPr>
          <a:xfrm>
            <a:off x="7162800" y="2057400"/>
            <a:ext cx="2048194" cy="428685"/>
          </a:xfrm>
          <a:prstGeom prst="rect">
            <a:avLst/>
          </a:prstGeom>
        </p:spPr>
      </p:pic>
      <p:pic>
        <p:nvPicPr>
          <p:cNvPr id="6" name="Resim 5"/>
          <p:cNvPicPr>
            <a:picLocks noChangeAspect="1"/>
          </p:cNvPicPr>
          <p:nvPr/>
        </p:nvPicPr>
        <p:blipFill rotWithShape="1">
          <a:blip r:embed="rId4">
            <a:extLst>
              <a:ext uri="{28A0092B-C50C-407E-A947-70E740481C1C}">
                <a14:useLocalDpi xmlns:a14="http://schemas.microsoft.com/office/drawing/2010/main" val="0"/>
              </a:ext>
            </a:extLst>
          </a:blip>
          <a:srcRect l="3905" t="13056" r="3905" b="17388"/>
          <a:stretch/>
        </p:blipFill>
        <p:spPr>
          <a:xfrm>
            <a:off x="4800599" y="1905000"/>
            <a:ext cx="2590801" cy="914400"/>
          </a:xfrm>
          <a:prstGeom prst="rect">
            <a:avLst/>
          </a:prstGeom>
        </p:spPr>
      </p:pic>
      <p:sp>
        <p:nvSpPr>
          <p:cNvPr id="7" name="Dikdörtgen 6"/>
          <p:cNvSpPr/>
          <p:nvPr/>
        </p:nvSpPr>
        <p:spPr>
          <a:xfrm>
            <a:off x="4532744" y="3286127"/>
            <a:ext cx="3281668" cy="646331"/>
          </a:xfrm>
          <a:prstGeom prst="rect">
            <a:avLst/>
          </a:prstGeom>
        </p:spPr>
        <p:txBody>
          <a:bodyPr wrap="none">
            <a:spAutoFit/>
          </a:bodyPr>
          <a:lstStyle/>
          <a:p>
            <a:r>
              <a:rPr lang="tr-TR" sz="3600" dirty="0">
                <a:solidFill>
                  <a:schemeClr val="tx1">
                    <a:lumMod val="85000"/>
                    <a:lumOff val="15000"/>
                  </a:schemeClr>
                </a:solidFill>
                <a:latin typeface="Tahoma" panose="020B0604030504040204" pitchFamily="34" charset="0"/>
                <a:ea typeface="Tahoma" panose="020B0604030504040204" pitchFamily="34" charset="0"/>
                <a:cs typeface="Tahoma" panose="020B0604030504040204" pitchFamily="34" charset="0"/>
              </a:rPr>
              <a:t>TEŞEKKÜRLER </a:t>
            </a:r>
          </a:p>
        </p:txBody>
      </p:sp>
    </p:spTree>
    <p:extLst>
      <p:ext uri="{BB962C8B-B14F-4D97-AF65-F5344CB8AC3E}">
        <p14:creationId xmlns:p14="http://schemas.microsoft.com/office/powerpoint/2010/main" val="24820797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8A99EA49-4C06-8E64-A1AF-ABE919B4D2DF}"/>
            </a:ext>
          </a:extLst>
        </p:cNvPr>
        <p:cNvGrpSpPr/>
        <p:nvPr/>
      </p:nvGrpSpPr>
      <p:grpSpPr>
        <a:xfrm>
          <a:off x="0" y="0"/>
          <a:ext cx="0" cy="0"/>
          <a:chOff x="0" y="0"/>
          <a:chExt cx="0" cy="0"/>
        </a:xfrm>
      </p:grpSpPr>
      <p:pic>
        <p:nvPicPr>
          <p:cNvPr id="3" name="Resim 2">
            <a:extLst>
              <a:ext uri="{FF2B5EF4-FFF2-40B4-BE49-F238E27FC236}">
                <a16:creationId xmlns="" xmlns:a16="http://schemas.microsoft.com/office/drawing/2014/main" id="{124A709C-D4DA-29E6-1B3A-8E2E7E9CC948}"/>
              </a:ext>
            </a:extLst>
          </p:cNvPr>
          <p:cNvPicPr>
            <a:picLocks noChangeAspect="1"/>
          </p:cNvPicPr>
          <p:nvPr/>
        </p:nvPicPr>
        <p:blipFill>
          <a:blip r:embed="rId2"/>
          <a:stretch>
            <a:fillRect/>
          </a:stretch>
        </p:blipFill>
        <p:spPr>
          <a:xfrm>
            <a:off x="1645920" y="116482"/>
            <a:ext cx="1478407" cy="654115"/>
          </a:xfrm>
          <a:prstGeom prst="rect">
            <a:avLst/>
          </a:prstGeom>
        </p:spPr>
      </p:pic>
      <p:sp>
        <p:nvSpPr>
          <p:cNvPr id="4" name="Metin kutusu 3">
            <a:extLst>
              <a:ext uri="{FF2B5EF4-FFF2-40B4-BE49-F238E27FC236}">
                <a16:creationId xmlns="" xmlns:a16="http://schemas.microsoft.com/office/drawing/2014/main" id="{723C719E-2B01-2863-839C-7D86A887FCC4}"/>
              </a:ext>
            </a:extLst>
          </p:cNvPr>
          <p:cNvSpPr txBox="1"/>
          <p:nvPr/>
        </p:nvSpPr>
        <p:spPr>
          <a:xfrm>
            <a:off x="120131" y="770597"/>
            <a:ext cx="10748866" cy="1569660"/>
          </a:xfrm>
          <a:prstGeom prst="rect">
            <a:avLst/>
          </a:prstGeom>
          <a:noFill/>
        </p:spPr>
        <p:txBody>
          <a:bodyPr wrap="square" rtlCol="0">
            <a:spAutoFit/>
          </a:bodyPr>
          <a:lstStyle/>
          <a:p>
            <a:pPr algn="ctr"/>
            <a:r>
              <a:rPr lang="tr-TR" sz="3200" b="1" spc="155" dirty="0">
                <a:solidFill>
                  <a:srgbClr val="242424"/>
                </a:solidFill>
              </a:rPr>
              <a:t>TOPLUMUN DİŞ SAĞLIĞI İLE İLGİLİ FARKINDALIK PROJESİ TOPLUMA KATKISI NE OLDU?</a:t>
            </a:r>
            <a:endParaRPr lang="tr-TR" sz="3200" b="1" dirty="0"/>
          </a:p>
        </p:txBody>
      </p:sp>
      <p:sp>
        <p:nvSpPr>
          <p:cNvPr id="6" name="Metin kutusu 5">
            <a:extLst>
              <a:ext uri="{FF2B5EF4-FFF2-40B4-BE49-F238E27FC236}">
                <a16:creationId xmlns="" xmlns:a16="http://schemas.microsoft.com/office/drawing/2014/main" id="{41F9B5B3-BDD5-4CEA-5EDC-1BDF725898F9}"/>
              </a:ext>
            </a:extLst>
          </p:cNvPr>
          <p:cNvSpPr txBox="1"/>
          <p:nvPr/>
        </p:nvSpPr>
        <p:spPr>
          <a:xfrm>
            <a:off x="246741" y="2413337"/>
            <a:ext cx="11408229" cy="2308324"/>
          </a:xfrm>
          <a:prstGeom prst="rect">
            <a:avLst/>
          </a:prstGeom>
          <a:noFill/>
        </p:spPr>
        <p:txBody>
          <a:bodyPr wrap="square" rtlCol="0">
            <a:spAutoFit/>
          </a:bodyPr>
          <a:lstStyle/>
          <a:p>
            <a:r>
              <a:rPr lang="tr-TR" sz="2400" dirty="0" smtClean="0"/>
              <a:t>Projede bulunan bireyler </a:t>
            </a:r>
            <a:r>
              <a:rPr lang="tr-TR" sz="2400" dirty="0"/>
              <a:t>edindikleri doğru ağız bakımı alışkanlıklarını ailelerine aktararak erken yaşta diş sağlığı bilincinin oluşmasına katkı sağlamıştır. Bu gelişim, uzun vadede diş hastalıkları oranlarını düşürerek kamusal sağlık sistemi üzerindeki tedavi maliyetlerini ve yoğunluğu azaltmayı desteklemektedir</a:t>
            </a:r>
            <a:r>
              <a:rPr lang="tr-TR" sz="2400" dirty="0" smtClean="0"/>
              <a:t>.</a:t>
            </a:r>
            <a:endParaRPr lang="tr-TR" sz="2400" dirty="0"/>
          </a:p>
        </p:txBody>
      </p:sp>
    </p:spTree>
    <p:extLst>
      <p:ext uri="{BB962C8B-B14F-4D97-AF65-F5344CB8AC3E}">
        <p14:creationId xmlns:p14="http://schemas.microsoft.com/office/powerpoint/2010/main" val="34516711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C779676D-6863-55E8-5AAB-3DEBA8EDB659}"/>
            </a:ext>
          </a:extLst>
        </p:cNvPr>
        <p:cNvGrpSpPr/>
        <p:nvPr/>
      </p:nvGrpSpPr>
      <p:grpSpPr>
        <a:xfrm>
          <a:off x="0" y="0"/>
          <a:ext cx="0" cy="0"/>
          <a:chOff x="0" y="0"/>
          <a:chExt cx="0" cy="0"/>
        </a:xfrm>
      </p:grpSpPr>
      <p:pic>
        <p:nvPicPr>
          <p:cNvPr id="3" name="Resim 2">
            <a:extLst>
              <a:ext uri="{FF2B5EF4-FFF2-40B4-BE49-F238E27FC236}">
                <a16:creationId xmlns="" xmlns:a16="http://schemas.microsoft.com/office/drawing/2014/main" id="{D4589E27-F6C7-C082-7FDE-DA78DACE83A4}"/>
              </a:ext>
            </a:extLst>
          </p:cNvPr>
          <p:cNvPicPr>
            <a:picLocks noChangeAspect="1"/>
          </p:cNvPicPr>
          <p:nvPr/>
        </p:nvPicPr>
        <p:blipFill>
          <a:blip r:embed="rId2"/>
          <a:stretch>
            <a:fillRect/>
          </a:stretch>
        </p:blipFill>
        <p:spPr>
          <a:xfrm>
            <a:off x="1689463" y="36830"/>
            <a:ext cx="1478407" cy="654115"/>
          </a:xfrm>
          <a:prstGeom prst="rect">
            <a:avLst/>
          </a:prstGeom>
        </p:spPr>
      </p:pic>
      <p:pic>
        <p:nvPicPr>
          <p:cNvPr id="4" name="Resim 3">
            <a:extLst>
              <a:ext uri="{FF2B5EF4-FFF2-40B4-BE49-F238E27FC236}">
                <a16:creationId xmlns="" xmlns:a16="http://schemas.microsoft.com/office/drawing/2014/main" id="{433DE0EB-6CFF-CD71-B0AC-8D77D515519C}"/>
              </a:ext>
            </a:extLst>
          </p:cNvPr>
          <p:cNvPicPr>
            <a:picLocks noChangeAspect="1"/>
          </p:cNvPicPr>
          <p:nvPr/>
        </p:nvPicPr>
        <p:blipFill>
          <a:blip r:embed="rId2"/>
          <a:stretch>
            <a:fillRect/>
          </a:stretch>
        </p:blipFill>
        <p:spPr>
          <a:xfrm>
            <a:off x="1689463" y="36830"/>
            <a:ext cx="1478407" cy="654115"/>
          </a:xfrm>
          <a:prstGeom prst="rect">
            <a:avLst/>
          </a:prstGeom>
        </p:spPr>
      </p:pic>
      <p:sp>
        <p:nvSpPr>
          <p:cNvPr id="6" name="Metin kutusu 5">
            <a:extLst>
              <a:ext uri="{FF2B5EF4-FFF2-40B4-BE49-F238E27FC236}">
                <a16:creationId xmlns="" xmlns:a16="http://schemas.microsoft.com/office/drawing/2014/main" id="{38031B98-9D22-7C5A-6B90-58EE6928495F}"/>
              </a:ext>
            </a:extLst>
          </p:cNvPr>
          <p:cNvSpPr txBox="1"/>
          <p:nvPr/>
        </p:nvSpPr>
        <p:spPr>
          <a:xfrm>
            <a:off x="163674" y="690945"/>
            <a:ext cx="11408228" cy="1569660"/>
          </a:xfrm>
          <a:prstGeom prst="rect">
            <a:avLst/>
          </a:prstGeom>
          <a:noFill/>
        </p:spPr>
        <p:txBody>
          <a:bodyPr wrap="square" rtlCol="0">
            <a:spAutoFit/>
          </a:bodyPr>
          <a:lstStyle/>
          <a:p>
            <a:pPr algn="ctr"/>
            <a:r>
              <a:rPr lang="tr-TR" sz="3200" b="1" spc="155" dirty="0">
                <a:solidFill>
                  <a:srgbClr val="242424"/>
                </a:solidFill>
              </a:rPr>
              <a:t>TOPLUMUN DİŞ SAĞLIĞI İLE İLGİLİ FARKINDALIK PROJESİ SONUÇLARI ÖLÇÜLDÜ MÜ? </a:t>
            </a:r>
            <a:r>
              <a:rPr lang="tr-TR" sz="3200" b="1" spc="155" dirty="0" smtClean="0">
                <a:solidFill>
                  <a:srgbClr val="242424"/>
                </a:solidFill>
              </a:rPr>
              <a:t>PAYLAŞILDI </a:t>
            </a:r>
            <a:r>
              <a:rPr lang="tr-TR" sz="3200" b="1" spc="155" dirty="0">
                <a:solidFill>
                  <a:srgbClr val="242424"/>
                </a:solidFill>
              </a:rPr>
              <a:t>MI?</a:t>
            </a:r>
            <a:endParaRPr lang="tr-TR" sz="3200" b="1" dirty="0"/>
          </a:p>
        </p:txBody>
      </p:sp>
      <p:sp>
        <p:nvSpPr>
          <p:cNvPr id="8" name="Metin kutusu 7">
            <a:extLst>
              <a:ext uri="{FF2B5EF4-FFF2-40B4-BE49-F238E27FC236}">
                <a16:creationId xmlns="" xmlns:a16="http://schemas.microsoft.com/office/drawing/2014/main" id="{197F98C8-8FD9-9707-0F41-8A0B72B57977}"/>
              </a:ext>
            </a:extLst>
          </p:cNvPr>
          <p:cNvSpPr txBox="1"/>
          <p:nvPr/>
        </p:nvSpPr>
        <p:spPr>
          <a:xfrm>
            <a:off x="391885" y="2422278"/>
            <a:ext cx="11408229" cy="3693319"/>
          </a:xfrm>
          <a:prstGeom prst="rect">
            <a:avLst/>
          </a:prstGeom>
          <a:noFill/>
        </p:spPr>
        <p:txBody>
          <a:bodyPr wrap="square" rtlCol="0">
            <a:spAutoFit/>
          </a:bodyPr>
          <a:lstStyle/>
          <a:p>
            <a:r>
              <a:rPr lang="tr-TR" altLang="tr-TR" b="1" dirty="0" smtClean="0">
                <a:latin typeface="+mj-lt"/>
              </a:rPr>
              <a:t>Sonuçlar </a:t>
            </a:r>
            <a:r>
              <a:rPr lang="tr-TR" altLang="tr-TR" b="1" dirty="0">
                <a:latin typeface="+mj-lt"/>
              </a:rPr>
              <a:t>Ölçüldü mü?</a:t>
            </a:r>
          </a:p>
          <a:p>
            <a:pPr lvl="0" eaLnBrk="0" fontAlgn="base" hangingPunct="0">
              <a:spcBef>
                <a:spcPct val="0"/>
              </a:spcBef>
              <a:spcAft>
                <a:spcPct val="0"/>
              </a:spcAft>
            </a:pPr>
            <a:r>
              <a:rPr lang="tr-TR" altLang="tr-TR" dirty="0">
                <a:latin typeface="+mj-lt"/>
              </a:rPr>
              <a:t>"Proje sonuçları; eğitime katılım oranları ve soru-cevap bölümlerindeki etkileşim düzeyleri üzerinden ölçülmüştür. Katılımcıların günlük ağız bakım rutinlerine yönelik gösterdikleri yüksek ilgi, hedeflenen farkındalık düzeyine ulaştığımızı göstermiştir</a:t>
            </a:r>
            <a:r>
              <a:rPr lang="tr-TR" altLang="tr-TR" dirty="0" smtClean="0">
                <a:latin typeface="+mj-lt"/>
              </a:rPr>
              <a:t>.</a:t>
            </a:r>
          </a:p>
          <a:p>
            <a:pPr lvl="0" eaLnBrk="0" fontAlgn="base" hangingPunct="0">
              <a:spcBef>
                <a:spcPct val="0"/>
              </a:spcBef>
              <a:spcAft>
                <a:spcPct val="0"/>
              </a:spcAft>
            </a:pPr>
            <a:endParaRPr lang="tr-TR" altLang="tr-TR" b="1" dirty="0">
              <a:latin typeface="+mj-lt"/>
            </a:endParaRPr>
          </a:p>
          <a:p>
            <a:pPr lvl="0" eaLnBrk="0" fontAlgn="base" hangingPunct="0">
              <a:spcBef>
                <a:spcPct val="0"/>
              </a:spcBef>
              <a:spcAft>
                <a:spcPct val="0"/>
              </a:spcAft>
            </a:pPr>
            <a:r>
              <a:rPr lang="tr-TR" altLang="tr-TR" b="1" dirty="0">
                <a:latin typeface="+mj-lt"/>
              </a:rPr>
              <a:t>Sonuçlar Paylaşıldı mı?</a:t>
            </a:r>
          </a:p>
          <a:p>
            <a:pPr lvl="0" eaLnBrk="0" fontAlgn="base" hangingPunct="0">
              <a:spcBef>
                <a:spcPct val="0"/>
              </a:spcBef>
              <a:spcAft>
                <a:spcPct val="0"/>
              </a:spcAft>
            </a:pPr>
            <a:r>
              <a:rPr lang="tr-TR" altLang="tr-TR" dirty="0" smtClean="0">
                <a:latin typeface="+mj-lt"/>
              </a:rPr>
              <a:t>Proje tamamlandığına </a:t>
            </a:r>
            <a:r>
              <a:rPr lang="tr-TR" altLang="tr-TR" dirty="0">
                <a:latin typeface="+mj-lt"/>
              </a:rPr>
              <a:t>dair genel katılım </a:t>
            </a:r>
            <a:r>
              <a:rPr lang="tr-TR" altLang="tr-TR" dirty="0" smtClean="0">
                <a:latin typeface="+mj-lt"/>
              </a:rPr>
              <a:t>istatistikleri, </a:t>
            </a:r>
            <a:r>
              <a:rPr lang="tr-TR" altLang="tr-TR" dirty="0">
                <a:latin typeface="+mj-lt"/>
              </a:rPr>
              <a:t>özet çıktılar </a:t>
            </a:r>
            <a:r>
              <a:rPr lang="tr-TR" altLang="tr-TR" dirty="0" smtClean="0">
                <a:latin typeface="+mj-lt"/>
              </a:rPr>
              <a:t>ve proje sonuçları yönetim </a:t>
            </a:r>
            <a:r>
              <a:rPr lang="tr-TR" altLang="tr-TR" dirty="0">
                <a:latin typeface="+mj-lt"/>
              </a:rPr>
              <a:t>birimlerine </a:t>
            </a:r>
            <a:r>
              <a:rPr lang="tr-TR" altLang="tr-TR" dirty="0" smtClean="0">
                <a:latin typeface="+mj-lt"/>
              </a:rPr>
              <a:t>raporlanmıştır. Faaliyet </a:t>
            </a:r>
            <a:r>
              <a:rPr lang="tr-TR" altLang="tr-TR" dirty="0">
                <a:latin typeface="+mj-lt"/>
              </a:rPr>
              <a:t>fotoğrafları ve kısa sonuç raporu kurumun sosyal medya hesaplarında ve/veya web sitesinde yayımlandı</a:t>
            </a:r>
            <a:r>
              <a:rPr lang="tr-TR" altLang="tr-TR" dirty="0" smtClean="0">
                <a:latin typeface="+mj-lt"/>
              </a:rPr>
              <a:t>. Katılımcılara </a:t>
            </a:r>
            <a:r>
              <a:rPr lang="tr-TR" altLang="tr-TR" dirty="0">
                <a:latin typeface="+mj-lt"/>
              </a:rPr>
              <a:t>eğitim materyalleri ve bilgilendirici broşürler ulaştırıldı</a:t>
            </a:r>
            <a:r>
              <a:rPr lang="tr-TR" altLang="tr-TR" dirty="0" smtClean="0">
                <a:latin typeface="+mj-lt"/>
              </a:rPr>
              <a:t>. Katılımcılarla </a:t>
            </a:r>
            <a:r>
              <a:rPr lang="tr-TR" altLang="tr-TR" dirty="0">
                <a:latin typeface="+mj-lt"/>
              </a:rPr>
              <a:t>ise eğitim esnasında pratik ağız sağlığı tavsiyeleri interaktif olarak paylaşılmıştır</a:t>
            </a:r>
            <a:r>
              <a:rPr lang="tr-TR" altLang="tr-TR" dirty="0" smtClean="0">
                <a:latin typeface="+mj-lt"/>
              </a:rPr>
              <a:t>.</a:t>
            </a:r>
            <a:endParaRPr lang="tr-TR" altLang="tr-TR" dirty="0">
              <a:latin typeface="+mj-lt"/>
            </a:endParaRPr>
          </a:p>
        </p:txBody>
      </p:sp>
    </p:spTree>
    <p:extLst>
      <p:ext uri="{BB962C8B-B14F-4D97-AF65-F5344CB8AC3E}">
        <p14:creationId xmlns:p14="http://schemas.microsoft.com/office/powerpoint/2010/main" val="39036489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20702811-BA7E-79E7-A335-A0D66EE826BF}"/>
            </a:ext>
          </a:extLst>
        </p:cNvPr>
        <p:cNvGrpSpPr/>
        <p:nvPr/>
      </p:nvGrpSpPr>
      <p:grpSpPr>
        <a:xfrm>
          <a:off x="0" y="0"/>
          <a:ext cx="0" cy="0"/>
          <a:chOff x="0" y="0"/>
          <a:chExt cx="0" cy="0"/>
        </a:xfrm>
      </p:grpSpPr>
      <p:pic>
        <p:nvPicPr>
          <p:cNvPr id="3" name="Resim 2">
            <a:extLst>
              <a:ext uri="{FF2B5EF4-FFF2-40B4-BE49-F238E27FC236}">
                <a16:creationId xmlns="" xmlns:a16="http://schemas.microsoft.com/office/drawing/2014/main" id="{FB8128D3-C637-6818-101F-1412A34341D3}"/>
              </a:ext>
            </a:extLst>
          </p:cNvPr>
          <p:cNvPicPr>
            <a:picLocks noChangeAspect="1"/>
          </p:cNvPicPr>
          <p:nvPr/>
        </p:nvPicPr>
        <p:blipFill>
          <a:blip r:embed="rId2"/>
          <a:stretch>
            <a:fillRect/>
          </a:stretch>
        </p:blipFill>
        <p:spPr>
          <a:xfrm>
            <a:off x="1645920" y="116482"/>
            <a:ext cx="1478407" cy="654115"/>
          </a:xfrm>
          <a:prstGeom prst="rect">
            <a:avLst/>
          </a:prstGeom>
        </p:spPr>
      </p:pic>
      <p:sp>
        <p:nvSpPr>
          <p:cNvPr id="2" name="object 2" descr="$PPTXTitle">
            <a:extLst>
              <a:ext uri="{FF2B5EF4-FFF2-40B4-BE49-F238E27FC236}">
                <a16:creationId xmlns="" xmlns:a16="http://schemas.microsoft.com/office/drawing/2014/main" id="{DEE9193E-3F67-FF6F-265D-884D185772CF}"/>
              </a:ext>
            </a:extLst>
          </p:cNvPr>
          <p:cNvSpPr txBox="1">
            <a:spLocks/>
          </p:cNvSpPr>
          <p:nvPr/>
        </p:nvSpPr>
        <p:spPr>
          <a:xfrm>
            <a:off x="596290" y="443539"/>
            <a:ext cx="9294774" cy="1227003"/>
          </a:xfrm>
          <a:prstGeom prst="rect">
            <a:avLst/>
          </a:prstGeom>
        </p:spPr>
        <p:txBody>
          <a:bodyPr vert="horz" wrap="square" lIns="0" tIns="544576" rIns="0" bIns="0" rtlCol="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638175">
              <a:lnSpc>
                <a:spcPct val="100000"/>
              </a:lnSpc>
              <a:spcBef>
                <a:spcPts val="105"/>
              </a:spcBef>
            </a:pPr>
            <a:r>
              <a:rPr lang="tr-TR" b="1" dirty="0">
                <a:latin typeface="Corbel"/>
                <a:cs typeface="Corbel"/>
              </a:rPr>
              <a:t>Doku Tıp Merkezi</a:t>
            </a:r>
          </a:p>
        </p:txBody>
      </p:sp>
      <p:sp>
        <p:nvSpPr>
          <p:cNvPr id="5" name="object 3">
            <a:extLst>
              <a:ext uri="{FF2B5EF4-FFF2-40B4-BE49-F238E27FC236}">
                <a16:creationId xmlns="" xmlns:a16="http://schemas.microsoft.com/office/drawing/2014/main" id="{EE93C264-E146-A58E-D612-B5D3C38CF794}"/>
              </a:ext>
            </a:extLst>
          </p:cNvPr>
          <p:cNvSpPr txBox="1"/>
          <p:nvPr/>
        </p:nvSpPr>
        <p:spPr>
          <a:xfrm>
            <a:off x="307570" y="1948637"/>
            <a:ext cx="11305309" cy="2898229"/>
          </a:xfrm>
          <a:prstGeom prst="rect">
            <a:avLst/>
          </a:prstGeom>
        </p:spPr>
        <p:txBody>
          <a:bodyPr vert="horz" wrap="square" lIns="0" tIns="45720" rIns="0" bIns="0" rtlCol="0">
            <a:spAutoFit/>
          </a:bodyPr>
          <a:lstStyle/>
          <a:p>
            <a:pPr marL="354965" marR="5080" indent="-342900">
              <a:lnSpc>
                <a:spcPct val="90000"/>
              </a:lnSpc>
              <a:spcBef>
                <a:spcPts val="360"/>
              </a:spcBef>
              <a:buSzPct val="79545"/>
              <a:buFont typeface="Arial" panose="020B0604020202020204" pitchFamily="34" charset="0"/>
              <a:buChar char="•"/>
              <a:tabLst>
                <a:tab pos="194945" algn="l"/>
              </a:tabLst>
            </a:pPr>
            <a:r>
              <a:rPr lang="tr-TR" dirty="0" smtClean="0"/>
              <a:t>Kurumumuz, </a:t>
            </a:r>
            <a:r>
              <a:rPr lang="tr-TR" dirty="0"/>
              <a:t>toplumun ağız ve diş sağlığını korumak, diş hastalıklarını önlemek ve sağlıklı yaşam alışkanlıklarını desteklemek amacıyla </a:t>
            </a:r>
            <a:r>
              <a:rPr lang="tr-TR" b="1" dirty="0"/>
              <a:t>Toplumun Diş Sağlığı ile İlgili Farkındalık </a:t>
            </a:r>
            <a:r>
              <a:rPr lang="tr-TR" b="1" dirty="0" smtClean="0"/>
              <a:t>Projesi </a:t>
            </a:r>
            <a:r>
              <a:rPr lang="tr-TR" dirty="0" smtClean="0"/>
              <a:t>düzenlemektedir</a:t>
            </a:r>
            <a:r>
              <a:rPr lang="tr-TR" dirty="0"/>
              <a:t>. Bu kapsamda; </a:t>
            </a:r>
            <a:endParaRPr lang="tr-TR" dirty="0" smtClean="0"/>
          </a:p>
          <a:p>
            <a:pPr marL="12065" marR="5080">
              <a:lnSpc>
                <a:spcPct val="90000"/>
              </a:lnSpc>
              <a:spcBef>
                <a:spcPts val="360"/>
              </a:spcBef>
              <a:buSzPct val="79545"/>
              <a:tabLst>
                <a:tab pos="194945" algn="l"/>
              </a:tabLst>
            </a:pPr>
            <a:endParaRPr lang="tr-TR" dirty="0" smtClean="0"/>
          </a:p>
          <a:p>
            <a:pPr marL="297815" marR="5080" indent="-285750">
              <a:lnSpc>
                <a:spcPct val="90000"/>
              </a:lnSpc>
              <a:spcBef>
                <a:spcPts val="360"/>
              </a:spcBef>
              <a:buSzPct val="79545"/>
              <a:buFont typeface="Courier New" panose="02070309020205020404" pitchFamily="49" charset="0"/>
              <a:buChar char="o"/>
              <a:tabLst>
                <a:tab pos="194945" algn="l"/>
              </a:tabLst>
            </a:pPr>
            <a:r>
              <a:rPr lang="tr-TR" dirty="0"/>
              <a:t>D</a:t>
            </a:r>
            <a:r>
              <a:rPr lang="tr-TR" dirty="0" smtClean="0"/>
              <a:t>oğru </a:t>
            </a:r>
            <a:r>
              <a:rPr lang="tr-TR" dirty="0"/>
              <a:t>diş fırçalama </a:t>
            </a:r>
            <a:r>
              <a:rPr lang="tr-TR" dirty="0" smtClean="0"/>
              <a:t>teknikleri,</a:t>
            </a:r>
          </a:p>
          <a:p>
            <a:pPr marL="297815" marR="5080" indent="-285750">
              <a:lnSpc>
                <a:spcPct val="90000"/>
              </a:lnSpc>
              <a:spcBef>
                <a:spcPts val="360"/>
              </a:spcBef>
              <a:buSzPct val="79545"/>
              <a:buFont typeface="Courier New" panose="02070309020205020404" pitchFamily="49" charset="0"/>
              <a:buChar char="o"/>
              <a:tabLst>
                <a:tab pos="194945" algn="l"/>
              </a:tabLst>
            </a:pPr>
            <a:r>
              <a:rPr lang="tr-TR" dirty="0" smtClean="0"/>
              <a:t>Diş </a:t>
            </a:r>
            <a:r>
              <a:rPr lang="tr-TR" dirty="0"/>
              <a:t>ipi kullanımı, </a:t>
            </a:r>
            <a:endParaRPr lang="tr-TR" dirty="0" smtClean="0"/>
          </a:p>
          <a:p>
            <a:pPr marL="297815" marR="5080" indent="-285750">
              <a:lnSpc>
                <a:spcPct val="90000"/>
              </a:lnSpc>
              <a:spcBef>
                <a:spcPts val="360"/>
              </a:spcBef>
              <a:buSzPct val="79545"/>
              <a:buFont typeface="Courier New" panose="02070309020205020404" pitchFamily="49" charset="0"/>
              <a:buChar char="o"/>
              <a:tabLst>
                <a:tab pos="194945" algn="l"/>
              </a:tabLst>
            </a:pPr>
            <a:r>
              <a:rPr lang="tr-TR" dirty="0" smtClean="0"/>
              <a:t>Ağız </a:t>
            </a:r>
            <a:r>
              <a:rPr lang="tr-TR" dirty="0"/>
              <a:t>hijyeninin önemi, </a:t>
            </a:r>
            <a:endParaRPr lang="tr-TR" dirty="0" smtClean="0"/>
          </a:p>
          <a:p>
            <a:pPr marL="297815" marR="5080" indent="-285750">
              <a:lnSpc>
                <a:spcPct val="90000"/>
              </a:lnSpc>
              <a:spcBef>
                <a:spcPts val="360"/>
              </a:spcBef>
              <a:buSzPct val="79545"/>
              <a:buFont typeface="Courier New" panose="02070309020205020404" pitchFamily="49" charset="0"/>
              <a:buChar char="o"/>
              <a:tabLst>
                <a:tab pos="194945" algn="l"/>
              </a:tabLst>
            </a:pPr>
            <a:r>
              <a:rPr lang="tr-TR" dirty="0" smtClean="0"/>
              <a:t>Düzenli </a:t>
            </a:r>
            <a:r>
              <a:rPr lang="tr-TR" dirty="0"/>
              <a:t>diş hekimi </a:t>
            </a:r>
            <a:r>
              <a:rPr lang="tr-TR" dirty="0" smtClean="0"/>
              <a:t>kontrolleri, </a:t>
            </a:r>
          </a:p>
          <a:p>
            <a:pPr marL="297815" marR="5080" indent="-285750">
              <a:lnSpc>
                <a:spcPct val="90000"/>
              </a:lnSpc>
              <a:spcBef>
                <a:spcPts val="360"/>
              </a:spcBef>
              <a:buSzPct val="79545"/>
              <a:buFont typeface="Courier New" panose="02070309020205020404" pitchFamily="49" charset="0"/>
              <a:buChar char="o"/>
              <a:tabLst>
                <a:tab pos="194945" algn="l"/>
              </a:tabLst>
            </a:pPr>
            <a:r>
              <a:rPr lang="tr-TR" dirty="0" smtClean="0"/>
              <a:t>Koruyucu </a:t>
            </a:r>
            <a:r>
              <a:rPr lang="tr-TR" dirty="0"/>
              <a:t>ağız-diş sağlığı uygulamaları hakkında bilgilendirme yapılmaktadır. </a:t>
            </a:r>
            <a:endParaRPr lang="tr-TR" dirty="0" smtClean="0"/>
          </a:p>
          <a:p>
            <a:pPr marL="297815" marR="5080" indent="-285750">
              <a:lnSpc>
                <a:spcPct val="90000"/>
              </a:lnSpc>
              <a:spcBef>
                <a:spcPts val="360"/>
              </a:spcBef>
              <a:buSzPct val="79545"/>
              <a:buFont typeface="Courier New" panose="02070309020205020404" pitchFamily="49" charset="0"/>
              <a:buChar char="o"/>
              <a:tabLst>
                <a:tab pos="194945" algn="l"/>
              </a:tabLst>
            </a:pPr>
            <a:endParaRPr lang="tr-TR" dirty="0"/>
          </a:p>
        </p:txBody>
      </p:sp>
    </p:spTree>
    <p:extLst>
      <p:ext uri="{BB962C8B-B14F-4D97-AF65-F5344CB8AC3E}">
        <p14:creationId xmlns:p14="http://schemas.microsoft.com/office/powerpoint/2010/main" val="9103126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62FAAA1C-3C19-6694-9F8C-E811EDE1A80C}"/>
            </a:ext>
          </a:extLst>
        </p:cNvPr>
        <p:cNvGrpSpPr/>
        <p:nvPr/>
      </p:nvGrpSpPr>
      <p:grpSpPr>
        <a:xfrm>
          <a:off x="0" y="0"/>
          <a:ext cx="0" cy="0"/>
          <a:chOff x="0" y="0"/>
          <a:chExt cx="0" cy="0"/>
        </a:xfrm>
      </p:grpSpPr>
      <p:pic>
        <p:nvPicPr>
          <p:cNvPr id="3" name="Resim 2">
            <a:extLst>
              <a:ext uri="{FF2B5EF4-FFF2-40B4-BE49-F238E27FC236}">
                <a16:creationId xmlns="" xmlns:a16="http://schemas.microsoft.com/office/drawing/2014/main" id="{E8B2057F-9BCF-3719-15CA-6585D910E354}"/>
              </a:ext>
            </a:extLst>
          </p:cNvPr>
          <p:cNvPicPr>
            <a:picLocks noChangeAspect="1"/>
          </p:cNvPicPr>
          <p:nvPr/>
        </p:nvPicPr>
        <p:blipFill>
          <a:blip r:embed="rId2"/>
          <a:stretch>
            <a:fillRect/>
          </a:stretch>
        </p:blipFill>
        <p:spPr>
          <a:xfrm>
            <a:off x="1645920" y="116482"/>
            <a:ext cx="1478407" cy="654115"/>
          </a:xfrm>
          <a:prstGeom prst="rect">
            <a:avLst/>
          </a:prstGeom>
        </p:spPr>
      </p:pic>
      <p:sp>
        <p:nvSpPr>
          <p:cNvPr id="5" name="object 2" descr="$PPTXTitle">
            <a:extLst>
              <a:ext uri="{FF2B5EF4-FFF2-40B4-BE49-F238E27FC236}">
                <a16:creationId xmlns="" xmlns:a16="http://schemas.microsoft.com/office/drawing/2014/main" id="{1EC979FC-11DE-9C40-8C14-86F8292F7453}"/>
              </a:ext>
            </a:extLst>
          </p:cNvPr>
          <p:cNvSpPr txBox="1">
            <a:spLocks/>
          </p:cNvSpPr>
          <p:nvPr/>
        </p:nvSpPr>
        <p:spPr>
          <a:xfrm>
            <a:off x="1645920" y="518375"/>
            <a:ext cx="4640580" cy="627736"/>
          </a:xfrm>
          <a:prstGeom prst="rect">
            <a:avLst/>
          </a:prstGeom>
        </p:spPr>
        <p:txBody>
          <a:bodyPr vert="horz" wrap="square" lIns="0" tIns="12065" rIns="0" bIns="0" rtlCol="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12700">
              <a:lnSpc>
                <a:spcPct val="100000"/>
              </a:lnSpc>
              <a:spcBef>
                <a:spcPts val="95"/>
              </a:spcBef>
            </a:pPr>
            <a:r>
              <a:rPr lang="tr-TR" sz="4000" dirty="0">
                <a:latin typeface="Corbel" panose="020B0503020204020204" pitchFamily="34" charset="0"/>
              </a:rPr>
              <a:t>1.</a:t>
            </a:r>
            <a:r>
              <a:rPr lang="tr-TR" sz="4000" spc="-50" dirty="0">
                <a:latin typeface="Corbel" panose="020B0503020204020204" pitchFamily="34" charset="0"/>
              </a:rPr>
              <a:t> </a:t>
            </a:r>
            <a:r>
              <a:rPr lang="tr-TR" sz="4000" dirty="0">
                <a:latin typeface="Corbel" panose="020B0503020204020204" pitchFamily="34" charset="0"/>
              </a:rPr>
              <a:t>Hedef</a:t>
            </a:r>
            <a:r>
              <a:rPr lang="tr-TR" sz="4000" spc="-45" dirty="0">
                <a:latin typeface="Corbel" panose="020B0503020204020204" pitchFamily="34" charset="0"/>
              </a:rPr>
              <a:t> </a:t>
            </a:r>
            <a:r>
              <a:rPr lang="tr-TR" sz="4000" spc="-10" dirty="0">
                <a:latin typeface="Corbel" panose="020B0503020204020204" pitchFamily="34" charset="0"/>
              </a:rPr>
              <a:t>Kitleler</a:t>
            </a:r>
            <a:endParaRPr lang="tr-TR" sz="4000" dirty="0">
              <a:latin typeface="Corbel" panose="020B0503020204020204" pitchFamily="34" charset="0"/>
            </a:endParaRPr>
          </a:p>
        </p:txBody>
      </p:sp>
      <p:sp>
        <p:nvSpPr>
          <p:cNvPr id="7" name="object 3">
            <a:extLst>
              <a:ext uri="{FF2B5EF4-FFF2-40B4-BE49-F238E27FC236}">
                <a16:creationId xmlns="" xmlns:a16="http://schemas.microsoft.com/office/drawing/2014/main" id="{4CF1517B-2063-9F1C-C9DE-81751B59FD40}"/>
              </a:ext>
            </a:extLst>
          </p:cNvPr>
          <p:cNvSpPr txBox="1"/>
          <p:nvPr/>
        </p:nvSpPr>
        <p:spPr>
          <a:xfrm>
            <a:off x="464647" y="1107212"/>
            <a:ext cx="11569510" cy="4967385"/>
          </a:xfrm>
          <a:prstGeom prst="rect">
            <a:avLst/>
          </a:prstGeom>
        </p:spPr>
        <p:txBody>
          <a:bodyPr vert="horz" wrap="square" lIns="0" tIns="12065" rIns="0" bIns="0" rtlCol="0">
            <a:spAutoFit/>
          </a:bodyPr>
          <a:lstStyle/>
          <a:p>
            <a:pPr marL="298450" indent="-285750">
              <a:spcBef>
                <a:spcPts val="95"/>
              </a:spcBef>
              <a:buSzPct val="78125"/>
              <a:buFont typeface="Arial" panose="020B0604020202020204" pitchFamily="34" charset="0"/>
              <a:buChar char="•"/>
              <a:tabLst>
                <a:tab pos="299085" algn="l"/>
              </a:tabLst>
            </a:pPr>
            <a:r>
              <a:rPr lang="tr-TR" sz="1400" b="1" dirty="0">
                <a:latin typeface="Calibri"/>
                <a:cs typeface="Calibri"/>
              </a:rPr>
              <a:t>   </a:t>
            </a:r>
            <a:r>
              <a:rPr sz="1100" b="1" dirty="0" err="1">
                <a:latin typeface="+mj-lt"/>
                <a:cs typeface="Calibri"/>
              </a:rPr>
              <a:t>Gençler</a:t>
            </a:r>
            <a:r>
              <a:rPr sz="1100" b="1" spc="-40" dirty="0">
                <a:latin typeface="+mj-lt"/>
                <a:cs typeface="Calibri"/>
              </a:rPr>
              <a:t> </a:t>
            </a:r>
            <a:r>
              <a:rPr sz="1100" b="1" dirty="0">
                <a:latin typeface="+mj-lt"/>
                <a:cs typeface="Calibri"/>
              </a:rPr>
              <a:t>ve</a:t>
            </a:r>
            <a:r>
              <a:rPr sz="1100" b="1" spc="-45" dirty="0">
                <a:latin typeface="+mj-lt"/>
                <a:cs typeface="Calibri"/>
              </a:rPr>
              <a:t> </a:t>
            </a:r>
            <a:r>
              <a:rPr sz="1100" b="1" dirty="0">
                <a:latin typeface="+mj-lt"/>
                <a:cs typeface="Calibri"/>
              </a:rPr>
              <a:t>Öğrenciler</a:t>
            </a:r>
            <a:r>
              <a:rPr sz="1100" b="1" spc="-25" dirty="0">
                <a:latin typeface="+mj-lt"/>
                <a:cs typeface="Calibri"/>
              </a:rPr>
              <a:t> </a:t>
            </a:r>
            <a:r>
              <a:rPr sz="1100" b="1" spc="-20" dirty="0">
                <a:latin typeface="+mj-lt"/>
                <a:cs typeface="Calibri"/>
              </a:rPr>
              <a:t>(12–</a:t>
            </a:r>
            <a:r>
              <a:rPr sz="1100" b="1" dirty="0">
                <a:latin typeface="+mj-lt"/>
                <a:cs typeface="Calibri"/>
              </a:rPr>
              <a:t>25 yaş</a:t>
            </a:r>
            <a:r>
              <a:rPr sz="1100" b="1" spc="-45" dirty="0">
                <a:latin typeface="+mj-lt"/>
                <a:cs typeface="Calibri"/>
              </a:rPr>
              <a:t> </a:t>
            </a:r>
            <a:r>
              <a:rPr sz="1100" b="1" spc="-10" dirty="0">
                <a:latin typeface="+mj-lt"/>
                <a:cs typeface="Calibri"/>
              </a:rPr>
              <a:t>arası)</a:t>
            </a:r>
            <a:endParaRPr sz="1100" b="1" dirty="0">
              <a:latin typeface="+mj-lt"/>
              <a:cs typeface="Calibri"/>
            </a:endParaRPr>
          </a:p>
          <a:p>
            <a:pPr marL="240665" indent="-182245">
              <a:lnSpc>
                <a:spcPct val="100000"/>
              </a:lnSpc>
              <a:spcBef>
                <a:spcPts val="1210"/>
              </a:spcBef>
              <a:buSzPct val="78125"/>
              <a:buFont typeface="Corbel"/>
              <a:buChar char="•"/>
              <a:tabLst>
                <a:tab pos="240665" algn="l"/>
              </a:tabLst>
            </a:pPr>
            <a:r>
              <a:rPr sz="1100" b="1" dirty="0">
                <a:latin typeface="+mj-lt"/>
                <a:cs typeface="Calibri"/>
              </a:rPr>
              <a:t>Neden?</a:t>
            </a:r>
            <a:r>
              <a:rPr sz="1100" b="1" spc="-30" dirty="0">
                <a:latin typeface="+mj-lt"/>
                <a:cs typeface="Calibri"/>
              </a:rPr>
              <a:t> </a:t>
            </a:r>
            <a:r>
              <a:rPr lang="tr-TR" sz="1100" dirty="0">
                <a:latin typeface="+mj-lt"/>
                <a:cs typeface="Calibri"/>
              </a:rPr>
              <a:t>Bu yaş grubunda kazanılan doğru ağız ve diş sağlığı alışkanlıkları, yaşam boyu sağlıklı dişlere sahip olmanın temelini oluşturur. Erken dönemde koruyucu uygulamalar diş çürüklerini büyük ölçüde önler.</a:t>
            </a:r>
          </a:p>
          <a:p>
            <a:pPr marL="240665" indent="-182245">
              <a:lnSpc>
                <a:spcPct val="100000"/>
              </a:lnSpc>
              <a:spcBef>
                <a:spcPts val="1210"/>
              </a:spcBef>
              <a:buSzPct val="78125"/>
              <a:buFont typeface="Corbel"/>
              <a:buChar char="•"/>
              <a:tabLst>
                <a:tab pos="240665" algn="l"/>
              </a:tabLst>
            </a:pPr>
            <a:r>
              <a:rPr sz="1100" b="1" dirty="0">
                <a:latin typeface="+mj-lt"/>
                <a:cs typeface="Calibri"/>
              </a:rPr>
              <a:t>Amaç: </a:t>
            </a:r>
            <a:r>
              <a:rPr lang="tr-TR" sz="1100" spc="-10" dirty="0">
                <a:latin typeface="+mj-lt"/>
                <a:cs typeface="Calibri"/>
              </a:rPr>
              <a:t>Doğru diş fırçalama ve diş ipi kullanım alışkanlığı kazandırmak, ağız ve diş sağlığı konusunda farkındalık oluşturmak.</a:t>
            </a:r>
          </a:p>
          <a:p>
            <a:pPr marL="240665" indent="-182245">
              <a:lnSpc>
                <a:spcPct val="100000"/>
              </a:lnSpc>
              <a:spcBef>
                <a:spcPts val="1210"/>
              </a:spcBef>
              <a:buSzPct val="78125"/>
              <a:buFont typeface="Corbel"/>
              <a:buChar char="•"/>
              <a:tabLst>
                <a:tab pos="240665" algn="l"/>
              </a:tabLst>
            </a:pPr>
            <a:r>
              <a:rPr sz="1100" b="1" spc="-20" dirty="0">
                <a:latin typeface="+mj-lt"/>
                <a:cs typeface="Calibri"/>
              </a:rPr>
              <a:t>Yöntemler:</a:t>
            </a:r>
            <a:r>
              <a:rPr sz="1100" b="1" spc="-45" dirty="0">
                <a:latin typeface="+mj-lt"/>
                <a:cs typeface="Calibri"/>
              </a:rPr>
              <a:t> </a:t>
            </a:r>
            <a:r>
              <a:rPr lang="tr-TR" sz="1100" dirty="0">
                <a:latin typeface="+mj-lt"/>
              </a:rPr>
              <a:t>Doğru diş fırçalama tekniği eğitimi vermek. Diş ipi kullanımını uygulamalı olarak göstermek. Düzenli diş hekimi kontrolünün önemini anlatmak. Doğru bilinen yanlışlar hakkında bilgilendirme yapmak.</a:t>
            </a:r>
          </a:p>
          <a:p>
            <a:pPr marL="240665" indent="-182245">
              <a:lnSpc>
                <a:spcPct val="100000"/>
              </a:lnSpc>
              <a:spcBef>
                <a:spcPts val="1210"/>
              </a:spcBef>
              <a:buSzPct val="78125"/>
              <a:buFont typeface="Corbel"/>
              <a:buChar char="•"/>
              <a:tabLst>
                <a:tab pos="240665" algn="l"/>
              </a:tabLst>
            </a:pPr>
            <a:r>
              <a:rPr sz="1100" b="1" dirty="0">
                <a:latin typeface="+mj-lt"/>
                <a:cs typeface="Calibri"/>
              </a:rPr>
              <a:t>Çalışan</a:t>
            </a:r>
            <a:r>
              <a:rPr sz="1100" b="1" spc="-35" dirty="0">
                <a:latin typeface="+mj-lt"/>
                <a:cs typeface="Calibri"/>
              </a:rPr>
              <a:t> </a:t>
            </a:r>
            <a:r>
              <a:rPr sz="1100" b="1" spc="-10" dirty="0">
                <a:latin typeface="+mj-lt"/>
                <a:cs typeface="Calibri"/>
              </a:rPr>
              <a:t>Yetişkinler</a:t>
            </a:r>
            <a:r>
              <a:rPr sz="1100" b="1" spc="-30" dirty="0">
                <a:latin typeface="+mj-lt"/>
                <a:cs typeface="Calibri"/>
              </a:rPr>
              <a:t> </a:t>
            </a:r>
            <a:r>
              <a:rPr sz="1100" b="1" spc="-20" dirty="0">
                <a:latin typeface="+mj-lt"/>
                <a:cs typeface="Calibri"/>
              </a:rPr>
              <a:t>(25–</a:t>
            </a:r>
            <a:r>
              <a:rPr sz="1100" b="1" dirty="0">
                <a:latin typeface="+mj-lt"/>
                <a:cs typeface="Calibri"/>
              </a:rPr>
              <a:t>60</a:t>
            </a:r>
            <a:r>
              <a:rPr sz="1100" b="1" spc="10" dirty="0">
                <a:latin typeface="+mj-lt"/>
                <a:cs typeface="Calibri"/>
              </a:rPr>
              <a:t> </a:t>
            </a:r>
            <a:r>
              <a:rPr sz="1100" b="1" spc="-20" dirty="0">
                <a:latin typeface="+mj-lt"/>
                <a:cs typeface="Calibri"/>
              </a:rPr>
              <a:t>yaş)</a:t>
            </a:r>
            <a:endParaRPr sz="1100" dirty="0">
              <a:latin typeface="+mj-lt"/>
              <a:cs typeface="Calibri"/>
            </a:endParaRPr>
          </a:p>
          <a:p>
            <a:pPr marL="240665" indent="-182245">
              <a:lnSpc>
                <a:spcPct val="100000"/>
              </a:lnSpc>
              <a:spcBef>
                <a:spcPts val="1200"/>
              </a:spcBef>
              <a:buSzPct val="78125"/>
              <a:buFont typeface="Corbel"/>
              <a:buChar char="•"/>
              <a:tabLst>
                <a:tab pos="240665" algn="l"/>
              </a:tabLst>
            </a:pPr>
            <a:r>
              <a:rPr sz="1100" b="1" dirty="0">
                <a:latin typeface="+mj-lt"/>
                <a:cs typeface="Calibri"/>
              </a:rPr>
              <a:t>Neden?</a:t>
            </a:r>
            <a:r>
              <a:rPr sz="1100" b="1" spc="-55" dirty="0">
                <a:latin typeface="+mj-lt"/>
                <a:cs typeface="Calibri"/>
              </a:rPr>
              <a:t> </a:t>
            </a:r>
            <a:r>
              <a:rPr lang="tr-TR" sz="1100" dirty="0">
                <a:latin typeface="+mj-lt"/>
                <a:cs typeface="Calibri"/>
              </a:rPr>
              <a:t>Yoğun çalışma temposu nedeniyle ağız ve diş bakımının ihmal edilmesi çürük, diş eti hastalıkları ve diş kayıplarına yol açabilir.</a:t>
            </a:r>
          </a:p>
          <a:p>
            <a:pPr marL="240665" indent="-182245">
              <a:lnSpc>
                <a:spcPct val="100000"/>
              </a:lnSpc>
              <a:spcBef>
                <a:spcPts val="1200"/>
              </a:spcBef>
              <a:buSzPct val="78125"/>
              <a:buFont typeface="Corbel"/>
              <a:buChar char="•"/>
              <a:tabLst>
                <a:tab pos="240665" algn="l"/>
              </a:tabLst>
            </a:pPr>
            <a:r>
              <a:rPr sz="1100" b="1" dirty="0">
                <a:latin typeface="+mj-lt"/>
                <a:cs typeface="Calibri"/>
              </a:rPr>
              <a:t>Amaç:</a:t>
            </a:r>
            <a:r>
              <a:rPr sz="1100" b="1" spc="-25" dirty="0">
                <a:latin typeface="+mj-lt"/>
                <a:cs typeface="Calibri"/>
              </a:rPr>
              <a:t> </a:t>
            </a:r>
            <a:r>
              <a:rPr lang="tr-TR" sz="1100" dirty="0">
                <a:latin typeface="+mj-lt"/>
                <a:cs typeface="Calibri"/>
              </a:rPr>
              <a:t>Düzenli ağız bakımını teşvik etmek, diş ve diş eti hastalıklarını önlemek ve ağız sağlığını korumak.</a:t>
            </a:r>
          </a:p>
          <a:p>
            <a:pPr marL="240665" indent="-182245">
              <a:lnSpc>
                <a:spcPct val="100000"/>
              </a:lnSpc>
              <a:spcBef>
                <a:spcPts val="1200"/>
              </a:spcBef>
              <a:buSzPct val="78125"/>
              <a:buFont typeface="Corbel"/>
              <a:buChar char="•"/>
              <a:tabLst>
                <a:tab pos="240665" algn="l"/>
              </a:tabLst>
            </a:pPr>
            <a:r>
              <a:rPr sz="1100" b="1" spc="-20" dirty="0">
                <a:latin typeface="+mj-lt"/>
                <a:cs typeface="Calibri"/>
              </a:rPr>
              <a:t>Yöntemler:</a:t>
            </a:r>
            <a:r>
              <a:rPr sz="1100" b="1" spc="-25" dirty="0">
                <a:latin typeface="+mj-lt"/>
                <a:cs typeface="Calibri"/>
              </a:rPr>
              <a:t> </a:t>
            </a:r>
            <a:r>
              <a:rPr lang="tr-TR" sz="1100" spc="-10" dirty="0">
                <a:latin typeface="+mj-lt"/>
                <a:cs typeface="Calibri"/>
              </a:rPr>
              <a:t>Günde en az iki kez doğru fırçalama alışkanlığını teşvik etmek. Günlük diş ipi kullanımını özendirmek. Düzenli diş hekimi kontrolleri konusunda bilgilendirme yapmak. Koruyucu ağız ve diş sağlığı eğitimleri düzenlemek.</a:t>
            </a:r>
          </a:p>
          <a:p>
            <a:pPr marL="240665" indent="-182245">
              <a:lnSpc>
                <a:spcPct val="100000"/>
              </a:lnSpc>
              <a:spcBef>
                <a:spcPts val="1200"/>
              </a:spcBef>
              <a:buSzPct val="78125"/>
              <a:buFont typeface="Corbel"/>
              <a:buChar char="•"/>
              <a:tabLst>
                <a:tab pos="240665" algn="l"/>
              </a:tabLst>
            </a:pPr>
            <a:r>
              <a:rPr sz="1100" b="1" dirty="0">
                <a:latin typeface="+mj-lt"/>
                <a:cs typeface="Calibri"/>
              </a:rPr>
              <a:t>Ebeveynler</a:t>
            </a:r>
            <a:r>
              <a:rPr sz="1100" b="1" spc="-45" dirty="0">
                <a:latin typeface="+mj-lt"/>
                <a:cs typeface="Calibri"/>
              </a:rPr>
              <a:t> </a:t>
            </a:r>
            <a:r>
              <a:rPr sz="1100" b="1" dirty="0">
                <a:latin typeface="+mj-lt"/>
                <a:cs typeface="Calibri"/>
              </a:rPr>
              <a:t>ve</a:t>
            </a:r>
            <a:r>
              <a:rPr sz="1100" b="1" spc="-60" dirty="0">
                <a:latin typeface="+mj-lt"/>
                <a:cs typeface="Calibri"/>
              </a:rPr>
              <a:t> </a:t>
            </a:r>
            <a:r>
              <a:rPr sz="1100" b="1" spc="-10" dirty="0">
                <a:latin typeface="+mj-lt"/>
                <a:cs typeface="Calibri"/>
              </a:rPr>
              <a:t>Aileler</a:t>
            </a:r>
            <a:endParaRPr sz="1100" dirty="0">
              <a:latin typeface="+mj-lt"/>
              <a:cs typeface="Calibri"/>
            </a:endParaRPr>
          </a:p>
          <a:p>
            <a:pPr marL="240665" indent="-182245">
              <a:lnSpc>
                <a:spcPct val="100000"/>
              </a:lnSpc>
              <a:spcBef>
                <a:spcPts val="1210"/>
              </a:spcBef>
              <a:buSzPct val="78125"/>
              <a:buFont typeface="Corbel"/>
              <a:buChar char="•"/>
              <a:tabLst>
                <a:tab pos="240665" algn="l"/>
              </a:tabLst>
            </a:pPr>
            <a:r>
              <a:rPr sz="1100" b="1" dirty="0">
                <a:latin typeface="+mj-lt"/>
                <a:cs typeface="Calibri"/>
              </a:rPr>
              <a:t>Neden?</a:t>
            </a:r>
            <a:r>
              <a:rPr sz="1100" b="1" spc="-15" dirty="0">
                <a:latin typeface="+mj-lt"/>
                <a:cs typeface="Calibri"/>
              </a:rPr>
              <a:t> </a:t>
            </a:r>
            <a:r>
              <a:rPr lang="tr-TR" sz="1100" dirty="0">
                <a:latin typeface="+mj-lt"/>
                <a:cs typeface="Calibri"/>
              </a:rPr>
              <a:t>Ebeveynlerin ağız ve diş sağlığı konusundaki bilgi ve davranışları, çocukların ağız bakım alışkanlıklarını doğrudan etkiler.</a:t>
            </a:r>
          </a:p>
          <a:p>
            <a:pPr marL="240665" indent="-182245">
              <a:lnSpc>
                <a:spcPct val="100000"/>
              </a:lnSpc>
              <a:spcBef>
                <a:spcPts val="1210"/>
              </a:spcBef>
              <a:buSzPct val="78125"/>
              <a:buFont typeface="Corbel"/>
              <a:buChar char="•"/>
              <a:tabLst>
                <a:tab pos="240665" algn="l"/>
              </a:tabLst>
            </a:pPr>
            <a:r>
              <a:rPr sz="1100" b="1" dirty="0">
                <a:latin typeface="+mj-lt"/>
                <a:cs typeface="Calibri"/>
              </a:rPr>
              <a:t>Amaç:</a:t>
            </a:r>
            <a:r>
              <a:rPr sz="1100" b="1" spc="-45" dirty="0">
                <a:latin typeface="+mj-lt"/>
                <a:cs typeface="Calibri"/>
              </a:rPr>
              <a:t> </a:t>
            </a:r>
            <a:r>
              <a:rPr lang="tr-TR" sz="1100" spc="-10" dirty="0">
                <a:latin typeface="+mj-lt"/>
                <a:cs typeface="Calibri"/>
              </a:rPr>
              <a:t>Aile içinde doğru ağız ve diş bakım alışkanlıklarını yaygınlaştırmak ve çocuklarda erken yaşta koruyucu ağız bakımı bilinci oluşturmak.</a:t>
            </a:r>
          </a:p>
          <a:p>
            <a:pPr marL="240665" indent="-182245">
              <a:lnSpc>
                <a:spcPct val="100000"/>
              </a:lnSpc>
              <a:spcBef>
                <a:spcPts val="1210"/>
              </a:spcBef>
              <a:buSzPct val="78125"/>
              <a:buFont typeface="Corbel"/>
              <a:buChar char="•"/>
              <a:tabLst>
                <a:tab pos="240665" algn="l"/>
              </a:tabLst>
            </a:pPr>
            <a:r>
              <a:rPr sz="1100" b="1" spc="-20" dirty="0">
                <a:latin typeface="+mj-lt"/>
                <a:cs typeface="Calibri"/>
              </a:rPr>
              <a:t>Yöntemler: </a:t>
            </a:r>
            <a:r>
              <a:rPr lang="tr-TR" sz="1100" dirty="0">
                <a:latin typeface="+mj-lt"/>
                <a:cs typeface="Calibri"/>
              </a:rPr>
              <a:t>Çocuklara örnek olacak ağız bakım alışkanlıkları konusunda eğitim </a:t>
            </a:r>
            <a:r>
              <a:rPr lang="tr-TR" sz="1100" dirty="0" err="1">
                <a:latin typeface="+mj-lt"/>
                <a:cs typeface="Calibri"/>
              </a:rPr>
              <a:t>vermek.Doğru</a:t>
            </a:r>
            <a:r>
              <a:rPr lang="tr-TR" sz="1100" dirty="0">
                <a:latin typeface="+mj-lt"/>
                <a:cs typeface="Calibri"/>
              </a:rPr>
              <a:t> fırçalama ve diş ipi kullanımını aile bireylerine </a:t>
            </a:r>
            <a:r>
              <a:rPr lang="tr-TR" sz="1100" dirty="0" err="1">
                <a:latin typeface="+mj-lt"/>
                <a:cs typeface="Calibri"/>
              </a:rPr>
              <a:t>öğretmek.Yanlış</a:t>
            </a:r>
            <a:r>
              <a:rPr lang="tr-TR" sz="1100" dirty="0">
                <a:latin typeface="+mj-lt"/>
                <a:cs typeface="Calibri"/>
              </a:rPr>
              <a:t> ağız bakım uygulamaları hakkında farkındalık </a:t>
            </a:r>
            <a:r>
              <a:rPr lang="tr-TR" sz="1100" dirty="0" err="1">
                <a:latin typeface="+mj-lt"/>
                <a:cs typeface="Calibri"/>
              </a:rPr>
              <a:t>oluşturmak.Yılda</a:t>
            </a:r>
            <a:r>
              <a:rPr lang="tr-TR" sz="1100" dirty="0">
                <a:latin typeface="+mj-lt"/>
                <a:cs typeface="Calibri"/>
              </a:rPr>
              <a:t> en az iki kez rutin diş hekimi kontrolünü teşvik etmek.</a:t>
            </a:r>
            <a:endParaRPr sz="1100" dirty="0">
              <a:latin typeface="+mj-lt"/>
              <a:cs typeface="Calibri"/>
            </a:endParaRPr>
          </a:p>
        </p:txBody>
      </p:sp>
    </p:spTree>
    <p:extLst>
      <p:ext uri="{BB962C8B-B14F-4D97-AF65-F5344CB8AC3E}">
        <p14:creationId xmlns:p14="http://schemas.microsoft.com/office/powerpoint/2010/main" val="42623536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058A9B5D-2EE2-C6DC-3141-E50CB0727541}"/>
            </a:ext>
          </a:extLst>
        </p:cNvPr>
        <p:cNvGrpSpPr/>
        <p:nvPr/>
      </p:nvGrpSpPr>
      <p:grpSpPr>
        <a:xfrm>
          <a:off x="0" y="0"/>
          <a:ext cx="0" cy="0"/>
          <a:chOff x="0" y="0"/>
          <a:chExt cx="0" cy="0"/>
        </a:xfrm>
      </p:grpSpPr>
      <p:pic>
        <p:nvPicPr>
          <p:cNvPr id="3" name="Resim 2">
            <a:extLst>
              <a:ext uri="{FF2B5EF4-FFF2-40B4-BE49-F238E27FC236}">
                <a16:creationId xmlns="" xmlns:a16="http://schemas.microsoft.com/office/drawing/2014/main" id="{429FE49C-FF45-651E-14ED-89D28C68A1F3}"/>
              </a:ext>
            </a:extLst>
          </p:cNvPr>
          <p:cNvPicPr>
            <a:picLocks noChangeAspect="1"/>
          </p:cNvPicPr>
          <p:nvPr/>
        </p:nvPicPr>
        <p:blipFill>
          <a:blip r:embed="rId2"/>
          <a:stretch>
            <a:fillRect/>
          </a:stretch>
        </p:blipFill>
        <p:spPr>
          <a:xfrm>
            <a:off x="1645920" y="116482"/>
            <a:ext cx="1478407" cy="654115"/>
          </a:xfrm>
          <a:prstGeom prst="rect">
            <a:avLst/>
          </a:prstGeom>
        </p:spPr>
      </p:pic>
      <p:sp>
        <p:nvSpPr>
          <p:cNvPr id="2" name="object 2" descr="$PPTXTitle">
            <a:extLst>
              <a:ext uri="{FF2B5EF4-FFF2-40B4-BE49-F238E27FC236}">
                <a16:creationId xmlns="" xmlns:a16="http://schemas.microsoft.com/office/drawing/2014/main" id="{93CFDD53-3540-942D-B9AD-B552E9D28C17}"/>
              </a:ext>
            </a:extLst>
          </p:cNvPr>
          <p:cNvSpPr txBox="1">
            <a:spLocks/>
          </p:cNvSpPr>
          <p:nvPr/>
        </p:nvSpPr>
        <p:spPr>
          <a:xfrm>
            <a:off x="808561" y="583638"/>
            <a:ext cx="9294774" cy="693395"/>
          </a:xfrm>
          <a:prstGeom prst="rect">
            <a:avLst/>
          </a:prstGeom>
        </p:spPr>
        <p:txBody>
          <a:bodyPr vert="horz" wrap="square" lIns="0" tIns="138049" rIns="0" bIns="0" rtlCol="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69850">
              <a:lnSpc>
                <a:spcPct val="100000"/>
              </a:lnSpc>
              <a:spcBef>
                <a:spcPts val="100"/>
              </a:spcBef>
            </a:pPr>
            <a:r>
              <a:rPr lang="tr-TR" sz="3600" b="1" dirty="0">
                <a:latin typeface="Corbel"/>
                <a:cs typeface="Corbel"/>
              </a:rPr>
              <a:t>2.</a:t>
            </a:r>
            <a:r>
              <a:rPr lang="tr-TR" sz="3600" b="1" spc="-95" dirty="0">
                <a:latin typeface="Corbel"/>
                <a:cs typeface="Corbel"/>
              </a:rPr>
              <a:t> </a:t>
            </a:r>
            <a:r>
              <a:rPr lang="tr-TR" sz="3600" b="1" spc="-10" dirty="0">
                <a:latin typeface="Corbel"/>
                <a:cs typeface="Corbel"/>
              </a:rPr>
              <a:t>Profesyonel</a:t>
            </a:r>
            <a:r>
              <a:rPr lang="tr-TR" sz="3600" b="1" spc="-75" dirty="0">
                <a:latin typeface="Corbel"/>
                <a:cs typeface="Corbel"/>
              </a:rPr>
              <a:t> </a:t>
            </a:r>
            <a:r>
              <a:rPr lang="tr-TR" sz="3600" b="1" spc="-10" dirty="0">
                <a:latin typeface="Corbel"/>
                <a:cs typeface="Corbel"/>
              </a:rPr>
              <a:t>Katılımcılar</a:t>
            </a:r>
            <a:r>
              <a:rPr lang="tr-TR" sz="3600" b="1" spc="-100" dirty="0">
                <a:latin typeface="Corbel"/>
                <a:cs typeface="Corbel"/>
              </a:rPr>
              <a:t> </a:t>
            </a:r>
            <a:r>
              <a:rPr lang="tr-TR" sz="3600" b="1" dirty="0">
                <a:latin typeface="Corbel"/>
                <a:cs typeface="Corbel"/>
              </a:rPr>
              <a:t>(Eğitici</a:t>
            </a:r>
            <a:r>
              <a:rPr lang="tr-TR" sz="3600" b="1" spc="-85" dirty="0">
                <a:latin typeface="Corbel"/>
                <a:cs typeface="Corbel"/>
              </a:rPr>
              <a:t> </a:t>
            </a:r>
            <a:r>
              <a:rPr lang="tr-TR" sz="3600" b="1" spc="-10" dirty="0">
                <a:latin typeface="Corbel"/>
                <a:cs typeface="Corbel"/>
              </a:rPr>
              <a:t>Kadro)</a:t>
            </a:r>
            <a:endParaRPr lang="tr-TR" sz="3600" dirty="0">
              <a:latin typeface="Corbel"/>
              <a:cs typeface="Corbel"/>
            </a:endParaRPr>
          </a:p>
        </p:txBody>
      </p:sp>
      <p:sp>
        <p:nvSpPr>
          <p:cNvPr id="5" name="object 3">
            <a:extLst>
              <a:ext uri="{FF2B5EF4-FFF2-40B4-BE49-F238E27FC236}">
                <a16:creationId xmlns="" xmlns:a16="http://schemas.microsoft.com/office/drawing/2014/main" id="{20F4B29E-8181-7121-F119-A8884BAAB52D}"/>
              </a:ext>
            </a:extLst>
          </p:cNvPr>
          <p:cNvSpPr txBox="1"/>
          <p:nvPr/>
        </p:nvSpPr>
        <p:spPr>
          <a:xfrm>
            <a:off x="6403593" y="1842262"/>
            <a:ext cx="5126159" cy="2247410"/>
          </a:xfrm>
          <a:prstGeom prst="rect">
            <a:avLst/>
          </a:prstGeom>
        </p:spPr>
        <p:txBody>
          <a:bodyPr vert="horz" wrap="square" lIns="0" tIns="13335" rIns="0" bIns="0" rtlCol="0">
            <a:spAutoFit/>
          </a:bodyPr>
          <a:lstStyle/>
          <a:p>
            <a:pPr marL="12700">
              <a:lnSpc>
                <a:spcPts val="2280"/>
              </a:lnSpc>
              <a:spcBef>
                <a:spcPts val="105"/>
              </a:spcBef>
              <a:buSzPct val="80000"/>
              <a:tabLst>
                <a:tab pos="196215" algn="l"/>
              </a:tabLst>
            </a:pPr>
            <a:r>
              <a:rPr lang="tr-TR" sz="2000" b="1" dirty="0" smtClean="0">
                <a:latin typeface="Corbel"/>
                <a:cs typeface="Corbel"/>
              </a:rPr>
              <a:t>   Kurumumuzda </a:t>
            </a:r>
            <a:r>
              <a:rPr sz="2000" b="1" dirty="0" err="1" smtClean="0">
                <a:latin typeface="Corbel"/>
                <a:cs typeface="Corbel"/>
              </a:rPr>
              <a:t>sağlığa</a:t>
            </a:r>
            <a:r>
              <a:rPr sz="2000" b="1" spc="-25" dirty="0" smtClean="0">
                <a:latin typeface="Corbel"/>
                <a:cs typeface="Corbel"/>
              </a:rPr>
              <a:t> </a:t>
            </a:r>
            <a:r>
              <a:rPr sz="2000" b="1" spc="-10" dirty="0">
                <a:latin typeface="Corbel"/>
                <a:cs typeface="Corbel"/>
              </a:rPr>
              <a:t>teşvik</a:t>
            </a:r>
            <a:endParaRPr sz="2000" dirty="0">
              <a:latin typeface="Corbel"/>
              <a:cs typeface="Corbel"/>
            </a:endParaRPr>
          </a:p>
          <a:p>
            <a:pPr marL="194945" marR="5080">
              <a:lnSpc>
                <a:spcPct val="90100"/>
              </a:lnSpc>
              <a:spcBef>
                <a:spcPts val="114"/>
              </a:spcBef>
            </a:pPr>
            <a:r>
              <a:rPr sz="2000" b="1" dirty="0">
                <a:latin typeface="Corbel"/>
                <a:cs typeface="Corbel"/>
              </a:rPr>
              <a:t>programları</a:t>
            </a:r>
            <a:r>
              <a:rPr sz="2000" b="1" spc="-30" dirty="0">
                <a:latin typeface="Corbel"/>
                <a:cs typeface="Corbel"/>
              </a:rPr>
              <a:t> </a:t>
            </a:r>
            <a:r>
              <a:rPr sz="2000" b="1" spc="-10" dirty="0">
                <a:latin typeface="Corbel"/>
                <a:cs typeface="Corbel"/>
              </a:rPr>
              <a:t>düzenlenirken</a:t>
            </a:r>
            <a:r>
              <a:rPr sz="2000" b="1" spc="-50" dirty="0">
                <a:latin typeface="Corbel"/>
                <a:cs typeface="Corbel"/>
              </a:rPr>
              <a:t> </a:t>
            </a:r>
            <a:r>
              <a:rPr sz="2000" b="1" spc="-10" dirty="0">
                <a:latin typeface="Corbel"/>
                <a:cs typeface="Corbel"/>
              </a:rPr>
              <a:t>sağlık </a:t>
            </a:r>
            <a:r>
              <a:rPr sz="2000" b="1" dirty="0">
                <a:latin typeface="Corbel"/>
                <a:cs typeface="Corbel"/>
              </a:rPr>
              <a:t>profesyonellerinden</a:t>
            </a:r>
            <a:r>
              <a:rPr sz="2000" b="1" spc="-60" dirty="0">
                <a:latin typeface="Corbel"/>
                <a:cs typeface="Corbel"/>
              </a:rPr>
              <a:t> </a:t>
            </a:r>
            <a:r>
              <a:rPr sz="2000" b="1" dirty="0">
                <a:latin typeface="Corbel"/>
                <a:cs typeface="Corbel"/>
              </a:rPr>
              <a:t>de</a:t>
            </a:r>
            <a:r>
              <a:rPr sz="2000" b="1" spc="-25" dirty="0">
                <a:latin typeface="Corbel"/>
                <a:cs typeface="Corbel"/>
              </a:rPr>
              <a:t> </a:t>
            </a:r>
            <a:r>
              <a:rPr sz="2000" b="1" spc="-10" dirty="0">
                <a:latin typeface="Corbel"/>
                <a:cs typeface="Corbel"/>
              </a:rPr>
              <a:t>destek almaktayız.</a:t>
            </a:r>
            <a:endParaRPr sz="2000" dirty="0">
              <a:latin typeface="Corbel"/>
              <a:cs typeface="Corbel"/>
            </a:endParaRPr>
          </a:p>
          <a:p>
            <a:pPr marL="354965" marR="575310" indent="-342900">
              <a:lnSpc>
                <a:spcPts val="2160"/>
              </a:lnSpc>
              <a:spcBef>
                <a:spcPts val="1435"/>
              </a:spcBef>
              <a:buSzPct val="80000"/>
              <a:buFont typeface="Arial" panose="020B0604020202020204" pitchFamily="34" charset="0"/>
              <a:buChar char="•"/>
              <a:tabLst>
                <a:tab pos="194945" algn="l"/>
              </a:tabLst>
            </a:pPr>
            <a:r>
              <a:rPr lang="tr-TR" sz="2000" dirty="0">
                <a:latin typeface="Corbel"/>
                <a:cs typeface="Corbel"/>
              </a:rPr>
              <a:t> Diş </a:t>
            </a:r>
            <a:r>
              <a:rPr sz="2000" dirty="0" err="1">
                <a:latin typeface="Corbel"/>
                <a:cs typeface="Corbel"/>
              </a:rPr>
              <a:t>Hekim</a:t>
            </a:r>
            <a:r>
              <a:rPr lang="tr-TR" sz="2000" dirty="0">
                <a:latin typeface="Corbel"/>
                <a:cs typeface="Corbel"/>
              </a:rPr>
              <a:t>i</a:t>
            </a:r>
            <a:endParaRPr sz="2000" dirty="0">
              <a:latin typeface="Corbel"/>
              <a:cs typeface="Corbel"/>
            </a:endParaRPr>
          </a:p>
          <a:p>
            <a:pPr marL="355600" indent="-342900">
              <a:lnSpc>
                <a:spcPct val="100000"/>
              </a:lnSpc>
              <a:spcBef>
                <a:spcPts val="1120"/>
              </a:spcBef>
              <a:buSzPct val="80000"/>
              <a:buFont typeface="Arial" panose="020B0604020202020204" pitchFamily="34" charset="0"/>
              <a:buChar char="•"/>
              <a:tabLst>
                <a:tab pos="196215" algn="l"/>
              </a:tabLst>
            </a:pPr>
            <a:r>
              <a:rPr lang="tr-TR" sz="2000" spc="-10" dirty="0">
                <a:latin typeface="Corbel"/>
                <a:cs typeface="Corbel"/>
              </a:rPr>
              <a:t>Diş Hekimi Asistanları</a:t>
            </a:r>
            <a:endParaRPr sz="2000" dirty="0">
              <a:latin typeface="Corbel"/>
              <a:cs typeface="Corbel"/>
            </a:endParaRPr>
          </a:p>
          <a:p>
            <a:pPr marL="355600" indent="-342900">
              <a:lnSpc>
                <a:spcPct val="100000"/>
              </a:lnSpc>
              <a:spcBef>
                <a:spcPts val="1165"/>
              </a:spcBef>
              <a:buSzPct val="80000"/>
              <a:buFont typeface="Arial" panose="020B0604020202020204" pitchFamily="34" charset="0"/>
              <a:buChar char="•"/>
              <a:tabLst>
                <a:tab pos="196215" algn="l"/>
              </a:tabLst>
            </a:pPr>
            <a:r>
              <a:rPr lang="tr-TR" sz="2000" spc="-10" dirty="0">
                <a:latin typeface="Corbel"/>
                <a:cs typeface="Corbel"/>
              </a:rPr>
              <a:t>Ağız ve Diş Sağlığı Teknikerleri / Teknikerleri</a:t>
            </a:r>
            <a:endParaRPr sz="2000" dirty="0">
              <a:latin typeface="Corbel"/>
              <a:cs typeface="Corbel"/>
            </a:endParaRPr>
          </a:p>
        </p:txBody>
      </p:sp>
      <p:pic>
        <p:nvPicPr>
          <p:cNvPr id="6" name="Resim 5" descr="Doku Tıp Merkezi, tıp merkezleri ve klinikler, Merkez Mah., İstiklal Sok.,  No:11, Şişli, İstanbul - Yandex Maps">
            <a:extLst>
              <a:ext uri="{FF2B5EF4-FFF2-40B4-BE49-F238E27FC236}">
                <a16:creationId xmlns="" xmlns:a16="http://schemas.microsoft.com/office/drawing/2014/main" id="{A63CFF31-220C-A7EB-4A64-91CA65E5F1E6}"/>
              </a:ext>
            </a:extLst>
          </p:cNvPr>
          <p:cNvPicPr>
            <a:picLocks noChangeAspect="1"/>
          </p:cNvPicPr>
          <p:nvPr/>
        </p:nvPicPr>
        <p:blipFill>
          <a:blip r:embed="rId3"/>
          <a:stretch>
            <a:fillRect/>
          </a:stretch>
        </p:blipFill>
        <p:spPr>
          <a:xfrm>
            <a:off x="913493" y="1838325"/>
            <a:ext cx="4762500" cy="3181350"/>
          </a:xfrm>
          <a:prstGeom prst="rect">
            <a:avLst/>
          </a:prstGeom>
        </p:spPr>
      </p:pic>
    </p:spTree>
    <p:extLst>
      <p:ext uri="{BB962C8B-B14F-4D97-AF65-F5344CB8AC3E}">
        <p14:creationId xmlns:p14="http://schemas.microsoft.com/office/powerpoint/2010/main" val="36130700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8DB41D6B-3696-3A7D-FDBE-AE0EE9DA1EFE}"/>
            </a:ext>
          </a:extLst>
        </p:cNvPr>
        <p:cNvGrpSpPr/>
        <p:nvPr/>
      </p:nvGrpSpPr>
      <p:grpSpPr>
        <a:xfrm>
          <a:off x="0" y="0"/>
          <a:ext cx="0" cy="0"/>
          <a:chOff x="0" y="0"/>
          <a:chExt cx="0" cy="0"/>
        </a:xfrm>
      </p:grpSpPr>
      <p:pic>
        <p:nvPicPr>
          <p:cNvPr id="3" name="Resim 2">
            <a:extLst>
              <a:ext uri="{FF2B5EF4-FFF2-40B4-BE49-F238E27FC236}">
                <a16:creationId xmlns="" xmlns:a16="http://schemas.microsoft.com/office/drawing/2014/main" id="{E5C201D8-B993-C2F7-1115-20E92BDCFF07}"/>
              </a:ext>
            </a:extLst>
          </p:cNvPr>
          <p:cNvPicPr>
            <a:picLocks noChangeAspect="1"/>
          </p:cNvPicPr>
          <p:nvPr/>
        </p:nvPicPr>
        <p:blipFill>
          <a:blip r:embed="rId2"/>
          <a:stretch>
            <a:fillRect/>
          </a:stretch>
        </p:blipFill>
        <p:spPr>
          <a:xfrm>
            <a:off x="1645920" y="116482"/>
            <a:ext cx="1478407" cy="654115"/>
          </a:xfrm>
          <a:prstGeom prst="rect">
            <a:avLst/>
          </a:prstGeom>
        </p:spPr>
      </p:pic>
      <p:sp>
        <p:nvSpPr>
          <p:cNvPr id="2" name="object 2" descr="$PPTXTitle">
            <a:extLst>
              <a:ext uri="{FF2B5EF4-FFF2-40B4-BE49-F238E27FC236}">
                <a16:creationId xmlns="" xmlns:a16="http://schemas.microsoft.com/office/drawing/2014/main" id="{62209288-2729-F470-6910-ADE82B0405BF}"/>
              </a:ext>
            </a:extLst>
          </p:cNvPr>
          <p:cNvSpPr txBox="1">
            <a:spLocks/>
          </p:cNvSpPr>
          <p:nvPr/>
        </p:nvSpPr>
        <p:spPr>
          <a:xfrm>
            <a:off x="596290" y="338709"/>
            <a:ext cx="9294774" cy="1063881"/>
          </a:xfrm>
          <a:prstGeom prst="rect">
            <a:avLst/>
          </a:prstGeom>
        </p:spPr>
        <p:txBody>
          <a:bodyPr vert="horz" wrap="square" lIns="0" tIns="443992" rIns="0" bIns="0" rtlCol="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76555">
              <a:lnSpc>
                <a:spcPct val="100000"/>
              </a:lnSpc>
              <a:spcBef>
                <a:spcPts val="95"/>
              </a:spcBef>
            </a:pPr>
            <a:r>
              <a:rPr lang="tr-TR" sz="4000" spc="-30" dirty="0">
                <a:latin typeface="Corbel"/>
                <a:cs typeface="Corbel"/>
              </a:rPr>
              <a:t>Program</a:t>
            </a:r>
            <a:r>
              <a:rPr lang="tr-TR" sz="4000" spc="-270" dirty="0">
                <a:latin typeface="Corbel"/>
                <a:cs typeface="Corbel"/>
              </a:rPr>
              <a:t> </a:t>
            </a:r>
            <a:r>
              <a:rPr lang="tr-TR" sz="4000" spc="-40" dirty="0">
                <a:latin typeface="Corbel"/>
                <a:cs typeface="Corbel"/>
              </a:rPr>
              <a:t>Takvimi</a:t>
            </a:r>
            <a:r>
              <a:rPr lang="tr-TR" sz="4000" spc="-90" dirty="0">
                <a:latin typeface="Corbel"/>
                <a:cs typeface="Corbel"/>
              </a:rPr>
              <a:t> </a:t>
            </a:r>
            <a:r>
              <a:rPr lang="tr-TR" sz="4000" spc="-50" dirty="0">
                <a:latin typeface="Corbel"/>
                <a:cs typeface="Corbel"/>
              </a:rPr>
              <a:t>:</a:t>
            </a:r>
            <a:endParaRPr lang="tr-TR" sz="4000" dirty="0">
              <a:latin typeface="Corbel"/>
              <a:cs typeface="Corbel"/>
            </a:endParaRPr>
          </a:p>
        </p:txBody>
      </p:sp>
      <p:graphicFrame>
        <p:nvGraphicFramePr>
          <p:cNvPr id="5" name="object 3">
            <a:extLst>
              <a:ext uri="{FF2B5EF4-FFF2-40B4-BE49-F238E27FC236}">
                <a16:creationId xmlns="" xmlns:a16="http://schemas.microsoft.com/office/drawing/2014/main" id="{FE378699-B1DB-CE8E-2322-E7BC569FC7E5}"/>
              </a:ext>
            </a:extLst>
          </p:cNvPr>
          <p:cNvGraphicFramePr>
            <a:graphicFrameLocks noGrp="1"/>
          </p:cNvGraphicFramePr>
          <p:nvPr>
            <p:extLst>
              <p:ext uri="{D42A27DB-BD31-4B8C-83A1-F6EECF244321}">
                <p14:modId xmlns:p14="http://schemas.microsoft.com/office/powerpoint/2010/main" val="1154733530"/>
              </p:ext>
            </p:extLst>
          </p:nvPr>
        </p:nvGraphicFramePr>
        <p:xfrm>
          <a:off x="1016241" y="1807210"/>
          <a:ext cx="9791065" cy="4004945"/>
        </p:xfrm>
        <a:graphic>
          <a:graphicData uri="http://schemas.openxmlformats.org/drawingml/2006/table">
            <a:tbl>
              <a:tblPr firstRow="1" bandRow="1">
                <a:tableStyleId>{2D5ABB26-0587-4C30-8999-92F81FD0307C}</a:tableStyleId>
              </a:tblPr>
              <a:tblGrid>
                <a:gridCol w="1056640">
                  <a:extLst>
                    <a:ext uri="{9D8B030D-6E8A-4147-A177-3AD203B41FA5}">
                      <a16:colId xmlns="" xmlns:a16="http://schemas.microsoft.com/office/drawing/2014/main" val="20000"/>
                    </a:ext>
                  </a:extLst>
                </a:gridCol>
                <a:gridCol w="1129665">
                  <a:extLst>
                    <a:ext uri="{9D8B030D-6E8A-4147-A177-3AD203B41FA5}">
                      <a16:colId xmlns="" xmlns:a16="http://schemas.microsoft.com/office/drawing/2014/main" val="20001"/>
                    </a:ext>
                  </a:extLst>
                </a:gridCol>
                <a:gridCol w="1840865">
                  <a:extLst>
                    <a:ext uri="{9D8B030D-6E8A-4147-A177-3AD203B41FA5}">
                      <a16:colId xmlns="" xmlns:a16="http://schemas.microsoft.com/office/drawing/2014/main" val="20002"/>
                    </a:ext>
                  </a:extLst>
                </a:gridCol>
                <a:gridCol w="2171065">
                  <a:extLst>
                    <a:ext uri="{9D8B030D-6E8A-4147-A177-3AD203B41FA5}">
                      <a16:colId xmlns="" xmlns:a16="http://schemas.microsoft.com/office/drawing/2014/main" val="20003"/>
                    </a:ext>
                  </a:extLst>
                </a:gridCol>
                <a:gridCol w="2171065">
                  <a:extLst>
                    <a:ext uri="{9D8B030D-6E8A-4147-A177-3AD203B41FA5}">
                      <a16:colId xmlns="" xmlns:a16="http://schemas.microsoft.com/office/drawing/2014/main" val="20004"/>
                    </a:ext>
                  </a:extLst>
                </a:gridCol>
                <a:gridCol w="1421765">
                  <a:extLst>
                    <a:ext uri="{9D8B030D-6E8A-4147-A177-3AD203B41FA5}">
                      <a16:colId xmlns="" xmlns:a16="http://schemas.microsoft.com/office/drawing/2014/main" val="20005"/>
                    </a:ext>
                  </a:extLst>
                </a:gridCol>
              </a:tblGrid>
              <a:tr h="431165">
                <a:tc>
                  <a:txBody>
                    <a:bodyPr/>
                    <a:lstStyle/>
                    <a:p>
                      <a:pPr marL="85725" algn="l">
                        <a:lnSpc>
                          <a:spcPct val="100000"/>
                        </a:lnSpc>
                        <a:spcBef>
                          <a:spcPts val="830"/>
                        </a:spcBef>
                      </a:pPr>
                      <a:r>
                        <a:rPr sz="1800" spc="-10" dirty="0">
                          <a:latin typeface="+mj-lt"/>
                          <a:cs typeface="Corbel"/>
                        </a:rPr>
                        <a:t>Tarih</a:t>
                      </a:r>
                      <a:endParaRPr sz="1800" dirty="0">
                        <a:latin typeface="+mj-lt"/>
                        <a:cs typeface="Corbel"/>
                      </a:endParaRPr>
                    </a:p>
                  </a:txBody>
                  <a:tcPr marL="0" marR="0" marT="105410"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0F3E8"/>
                    </a:solidFill>
                  </a:tcPr>
                </a:tc>
                <a:tc>
                  <a:txBody>
                    <a:bodyPr/>
                    <a:lstStyle/>
                    <a:p>
                      <a:pPr marL="85725" algn="l">
                        <a:lnSpc>
                          <a:spcPct val="100000"/>
                        </a:lnSpc>
                        <a:spcBef>
                          <a:spcPts val="830"/>
                        </a:spcBef>
                      </a:pPr>
                      <a:r>
                        <a:rPr sz="1800" spc="-20" dirty="0">
                          <a:latin typeface="+mj-lt"/>
                          <a:cs typeface="Corbel"/>
                        </a:rPr>
                        <a:t>Saat</a:t>
                      </a:r>
                      <a:endParaRPr sz="1800">
                        <a:latin typeface="+mj-lt"/>
                        <a:cs typeface="Corbel"/>
                      </a:endParaRPr>
                    </a:p>
                  </a:txBody>
                  <a:tcPr marL="0" marR="0" marT="105410"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0F3E8"/>
                    </a:solidFill>
                  </a:tcPr>
                </a:tc>
                <a:tc>
                  <a:txBody>
                    <a:bodyPr/>
                    <a:lstStyle/>
                    <a:p>
                      <a:pPr marL="85725" algn="l">
                        <a:lnSpc>
                          <a:spcPct val="100000"/>
                        </a:lnSpc>
                        <a:spcBef>
                          <a:spcPts val="830"/>
                        </a:spcBef>
                      </a:pPr>
                      <a:r>
                        <a:rPr sz="1800" dirty="0">
                          <a:latin typeface="+mj-lt"/>
                          <a:cs typeface="Corbel"/>
                        </a:rPr>
                        <a:t>Katılımcı</a:t>
                      </a:r>
                      <a:r>
                        <a:rPr sz="1800" spc="-95" dirty="0">
                          <a:latin typeface="+mj-lt"/>
                          <a:cs typeface="Corbel"/>
                        </a:rPr>
                        <a:t> </a:t>
                      </a:r>
                      <a:r>
                        <a:rPr sz="1800" spc="-20" dirty="0">
                          <a:latin typeface="+mj-lt"/>
                          <a:cs typeface="Corbel"/>
                        </a:rPr>
                        <a:t>Grubu</a:t>
                      </a:r>
                      <a:endParaRPr sz="1800">
                        <a:latin typeface="+mj-lt"/>
                        <a:cs typeface="Corbel"/>
                      </a:endParaRPr>
                    </a:p>
                  </a:txBody>
                  <a:tcPr marL="0" marR="0" marT="105410"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0F3E8"/>
                    </a:solidFill>
                  </a:tcPr>
                </a:tc>
                <a:tc>
                  <a:txBody>
                    <a:bodyPr/>
                    <a:lstStyle/>
                    <a:p>
                      <a:pPr marL="85725" algn="l">
                        <a:lnSpc>
                          <a:spcPct val="100000"/>
                        </a:lnSpc>
                        <a:spcBef>
                          <a:spcPts val="830"/>
                        </a:spcBef>
                      </a:pPr>
                      <a:r>
                        <a:rPr sz="1800" dirty="0">
                          <a:latin typeface="+mj-lt"/>
                          <a:cs typeface="Corbel"/>
                        </a:rPr>
                        <a:t>Etkinlik</a:t>
                      </a:r>
                      <a:r>
                        <a:rPr sz="1800" spc="-155" dirty="0">
                          <a:latin typeface="+mj-lt"/>
                          <a:cs typeface="Corbel"/>
                        </a:rPr>
                        <a:t> </a:t>
                      </a:r>
                      <a:r>
                        <a:rPr sz="1800" spc="-20" dirty="0">
                          <a:latin typeface="+mj-lt"/>
                          <a:cs typeface="Corbel"/>
                        </a:rPr>
                        <a:t>Türü</a:t>
                      </a:r>
                      <a:endParaRPr sz="1800" dirty="0">
                        <a:latin typeface="+mj-lt"/>
                        <a:cs typeface="Corbel"/>
                      </a:endParaRPr>
                    </a:p>
                  </a:txBody>
                  <a:tcPr marL="0" marR="0" marT="105410"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0F3E8"/>
                    </a:solidFill>
                  </a:tcPr>
                </a:tc>
                <a:tc>
                  <a:txBody>
                    <a:bodyPr/>
                    <a:lstStyle/>
                    <a:p>
                      <a:pPr marL="86360" algn="l">
                        <a:lnSpc>
                          <a:spcPct val="100000"/>
                        </a:lnSpc>
                        <a:spcBef>
                          <a:spcPts val="830"/>
                        </a:spcBef>
                      </a:pPr>
                      <a:r>
                        <a:rPr sz="1800" spc="-10" dirty="0">
                          <a:latin typeface="+mj-lt"/>
                          <a:cs typeface="Corbel"/>
                        </a:rPr>
                        <a:t>Eğitimci</a:t>
                      </a:r>
                      <a:endParaRPr sz="1800">
                        <a:latin typeface="+mj-lt"/>
                        <a:cs typeface="Corbel"/>
                      </a:endParaRPr>
                    </a:p>
                  </a:txBody>
                  <a:tcPr marL="0" marR="0" marT="105410"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0F3E8"/>
                    </a:solidFill>
                  </a:tcPr>
                </a:tc>
                <a:tc>
                  <a:txBody>
                    <a:bodyPr/>
                    <a:lstStyle/>
                    <a:p>
                      <a:pPr marL="86995" algn="l">
                        <a:lnSpc>
                          <a:spcPct val="100000"/>
                        </a:lnSpc>
                        <a:spcBef>
                          <a:spcPts val="830"/>
                        </a:spcBef>
                      </a:pPr>
                      <a:r>
                        <a:rPr sz="1800" spc="-25" dirty="0">
                          <a:latin typeface="+mj-lt"/>
                          <a:cs typeface="Corbel"/>
                        </a:rPr>
                        <a:t>Yer</a:t>
                      </a:r>
                      <a:endParaRPr sz="1800">
                        <a:latin typeface="+mj-lt"/>
                        <a:cs typeface="Corbel"/>
                      </a:endParaRPr>
                    </a:p>
                  </a:txBody>
                  <a:tcPr marL="0" marR="0" marT="105410"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0F3E8"/>
                    </a:solidFill>
                  </a:tcPr>
                </a:tc>
                <a:extLst>
                  <a:ext uri="{0D108BD9-81ED-4DB2-BD59-A6C34878D82A}">
                    <a16:rowId xmlns="" xmlns:a16="http://schemas.microsoft.com/office/drawing/2014/main" val="10000"/>
                  </a:ext>
                </a:extLst>
              </a:tr>
              <a:tr h="271145">
                <a:tc>
                  <a:txBody>
                    <a:bodyPr/>
                    <a:lstStyle/>
                    <a:p>
                      <a:pPr algn="l">
                        <a:lnSpc>
                          <a:spcPct val="100000"/>
                        </a:lnSpc>
                        <a:spcBef>
                          <a:spcPts val="550"/>
                        </a:spcBef>
                      </a:pPr>
                      <a:endParaRPr sz="1200" dirty="0">
                        <a:latin typeface="+mj-lt"/>
                        <a:cs typeface="Times New Roman"/>
                      </a:endParaRPr>
                    </a:p>
                    <a:p>
                      <a:pPr marL="85725" algn="l">
                        <a:lnSpc>
                          <a:spcPct val="100000"/>
                        </a:lnSpc>
                      </a:pPr>
                      <a:r>
                        <a:rPr lang="tr-TR" sz="1200" spc="-10" dirty="0">
                          <a:latin typeface="+mj-lt"/>
                          <a:cs typeface="Corbel"/>
                        </a:rPr>
                        <a:t>20</a:t>
                      </a:r>
                      <a:r>
                        <a:rPr sz="1200" spc="-10" dirty="0">
                          <a:latin typeface="+mj-lt"/>
                          <a:cs typeface="Corbel"/>
                        </a:rPr>
                        <a:t>.0</a:t>
                      </a:r>
                      <a:r>
                        <a:rPr lang="tr-TR" sz="1200" spc="-10" dirty="0">
                          <a:latin typeface="+mj-lt"/>
                          <a:cs typeface="Corbel"/>
                        </a:rPr>
                        <a:t>6</a:t>
                      </a:r>
                      <a:r>
                        <a:rPr sz="1200" spc="-10" dirty="0">
                          <a:latin typeface="+mj-lt"/>
                          <a:cs typeface="Corbel"/>
                        </a:rPr>
                        <a:t>.202</a:t>
                      </a:r>
                      <a:r>
                        <a:rPr lang="tr-TR" sz="1200" spc="-10" dirty="0">
                          <a:latin typeface="+mj-lt"/>
                          <a:cs typeface="Corbel"/>
                        </a:rPr>
                        <a:t>6</a:t>
                      </a:r>
                      <a:endParaRPr sz="1200" dirty="0">
                        <a:latin typeface="+mj-lt"/>
                        <a:cs typeface="Corbel"/>
                      </a:endParaRPr>
                    </a:p>
                  </a:txBody>
                  <a:tcPr marL="0" marR="0" marT="69850"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0F3E8"/>
                    </a:solidFill>
                  </a:tcPr>
                </a:tc>
                <a:tc>
                  <a:txBody>
                    <a:bodyPr/>
                    <a:lstStyle/>
                    <a:p>
                      <a:pPr algn="l">
                        <a:lnSpc>
                          <a:spcPct val="100000"/>
                        </a:lnSpc>
                        <a:spcBef>
                          <a:spcPts val="550"/>
                        </a:spcBef>
                      </a:pPr>
                      <a:endParaRPr sz="1200" kern="1200" spc="-10" dirty="0">
                        <a:solidFill>
                          <a:schemeClr val="tx1"/>
                        </a:solidFill>
                        <a:latin typeface="+mj-lt"/>
                        <a:ea typeface="+mn-ea"/>
                        <a:cs typeface="Times New Roman"/>
                      </a:endParaRPr>
                    </a:p>
                    <a:p>
                      <a:pPr marL="85725" algn="l">
                        <a:lnSpc>
                          <a:spcPct val="100000"/>
                        </a:lnSpc>
                      </a:pPr>
                      <a:r>
                        <a:rPr sz="1200" kern="1200" spc="-10" dirty="0">
                          <a:solidFill>
                            <a:schemeClr val="tx1"/>
                          </a:solidFill>
                          <a:latin typeface="+mj-lt"/>
                          <a:ea typeface="+mn-ea"/>
                          <a:cs typeface="Times New Roman"/>
                        </a:rPr>
                        <a:t>10:00 - 11:00</a:t>
                      </a:r>
                    </a:p>
                  </a:txBody>
                  <a:tcPr marL="0" marR="0" marT="69850"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0F3E8"/>
                    </a:solidFill>
                  </a:tcPr>
                </a:tc>
                <a:tc>
                  <a:txBody>
                    <a:bodyPr/>
                    <a:lstStyle/>
                    <a:p>
                      <a:pPr algn="l">
                        <a:lnSpc>
                          <a:spcPct val="100000"/>
                        </a:lnSpc>
                        <a:spcBef>
                          <a:spcPts val="550"/>
                        </a:spcBef>
                      </a:pPr>
                      <a:endParaRPr sz="1200" kern="1200" spc="-10" dirty="0">
                        <a:solidFill>
                          <a:schemeClr val="tx1"/>
                        </a:solidFill>
                        <a:latin typeface="+mj-lt"/>
                        <a:ea typeface="+mn-ea"/>
                        <a:cs typeface="Times New Roman"/>
                      </a:endParaRPr>
                    </a:p>
                    <a:p>
                      <a:pPr marL="85725" algn="l">
                        <a:lnSpc>
                          <a:spcPct val="100000"/>
                        </a:lnSpc>
                      </a:pPr>
                      <a:r>
                        <a:rPr sz="1200" kern="1200" spc="-10" dirty="0" err="1">
                          <a:solidFill>
                            <a:schemeClr val="tx1"/>
                          </a:solidFill>
                          <a:latin typeface="+mj-lt"/>
                          <a:ea typeface="+mn-ea"/>
                          <a:cs typeface="Times New Roman"/>
                        </a:rPr>
                        <a:t>Gençler</a:t>
                      </a:r>
                      <a:r>
                        <a:rPr lang="tr-TR" sz="1200" kern="1200" spc="-10" dirty="0">
                          <a:solidFill>
                            <a:schemeClr val="tx1"/>
                          </a:solidFill>
                          <a:latin typeface="+mj-lt"/>
                          <a:ea typeface="+mn-ea"/>
                          <a:cs typeface="Times New Roman"/>
                        </a:rPr>
                        <a:t> ve Öğrenciler</a:t>
                      </a:r>
                      <a:endParaRPr sz="1200" kern="1200" spc="-10" dirty="0">
                        <a:solidFill>
                          <a:schemeClr val="tx1"/>
                        </a:solidFill>
                        <a:latin typeface="+mj-lt"/>
                        <a:ea typeface="+mn-ea"/>
                        <a:cs typeface="Times New Roman"/>
                      </a:endParaRPr>
                    </a:p>
                  </a:txBody>
                  <a:tcPr marL="0" marR="0" marT="69850"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0F3E8"/>
                    </a:solidFill>
                  </a:tcPr>
                </a:tc>
                <a:tc>
                  <a:txBody>
                    <a:bodyPr/>
                    <a:lstStyle/>
                    <a:p>
                      <a:pPr algn="l">
                        <a:lnSpc>
                          <a:spcPct val="100000"/>
                        </a:lnSpc>
                        <a:spcBef>
                          <a:spcPts val="550"/>
                        </a:spcBef>
                      </a:pPr>
                      <a:r>
                        <a:rPr lang="tr-TR" sz="1200" kern="1200" spc="-10" dirty="0">
                          <a:solidFill>
                            <a:schemeClr val="tx1"/>
                          </a:solidFill>
                          <a:latin typeface="+mj-lt"/>
                          <a:ea typeface="+mn-ea"/>
                          <a:cs typeface="Times New Roman"/>
                        </a:rPr>
                        <a:t>Ağız ve Diş Sağlığı Alışkanlıkları</a:t>
                      </a:r>
                      <a:endParaRPr sz="1200" kern="1200" spc="-10" dirty="0">
                        <a:solidFill>
                          <a:schemeClr val="tx1"/>
                        </a:solidFill>
                        <a:latin typeface="+mj-lt"/>
                        <a:ea typeface="+mn-ea"/>
                        <a:cs typeface="Times New Roman"/>
                      </a:endParaRPr>
                    </a:p>
                  </a:txBody>
                  <a:tcPr marL="0" marR="0" marT="69850"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0F3E8"/>
                    </a:solidFill>
                  </a:tcPr>
                </a:tc>
                <a:tc>
                  <a:txBody>
                    <a:bodyPr/>
                    <a:lstStyle/>
                    <a:p>
                      <a:pPr marL="10160" algn="l">
                        <a:lnSpc>
                          <a:spcPct val="100000"/>
                        </a:lnSpc>
                        <a:spcBef>
                          <a:spcPts val="1210"/>
                        </a:spcBef>
                      </a:pPr>
                      <a:r>
                        <a:rPr lang="tr-TR" sz="1200" dirty="0">
                          <a:latin typeface="+mj-lt"/>
                          <a:cs typeface="Corbel"/>
                        </a:rPr>
                        <a:t>Diş Hekimi</a:t>
                      </a:r>
                    </a:p>
                    <a:p>
                      <a:pPr marL="10160" algn="l">
                        <a:lnSpc>
                          <a:spcPct val="100000"/>
                        </a:lnSpc>
                        <a:spcBef>
                          <a:spcPts val="1210"/>
                        </a:spcBef>
                      </a:pPr>
                      <a:r>
                        <a:rPr lang="tr-TR" sz="1200" dirty="0">
                          <a:latin typeface="+mj-lt"/>
                          <a:cs typeface="Corbel"/>
                        </a:rPr>
                        <a:t>Raif Özel</a:t>
                      </a:r>
                    </a:p>
                  </a:txBody>
                  <a:tcPr marL="0" marR="0" marT="153670"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0F3E8"/>
                    </a:solidFill>
                  </a:tcPr>
                </a:tc>
                <a:tc>
                  <a:txBody>
                    <a:bodyPr/>
                    <a:lstStyle/>
                    <a:p>
                      <a:pPr marL="86995" algn="l">
                        <a:lnSpc>
                          <a:spcPct val="100000"/>
                        </a:lnSpc>
                      </a:pPr>
                      <a:r>
                        <a:rPr sz="1200" spc="-10" dirty="0" err="1">
                          <a:latin typeface="+mj-lt"/>
                          <a:cs typeface="Corbel"/>
                        </a:rPr>
                        <a:t>Konferans</a:t>
                      </a:r>
                      <a:r>
                        <a:rPr sz="1200" spc="-25" dirty="0">
                          <a:latin typeface="+mj-lt"/>
                          <a:cs typeface="Corbel"/>
                        </a:rPr>
                        <a:t> </a:t>
                      </a:r>
                      <a:r>
                        <a:rPr sz="1200" spc="-10" dirty="0">
                          <a:latin typeface="+mj-lt"/>
                          <a:cs typeface="Corbel"/>
                        </a:rPr>
                        <a:t>Salonu</a:t>
                      </a:r>
                      <a:endParaRPr sz="1200" dirty="0">
                        <a:latin typeface="+mj-lt"/>
                        <a:cs typeface="Corbel"/>
                      </a:endParaRPr>
                    </a:p>
                  </a:txBody>
                  <a:tcPr marL="0" marR="0" marT="69850"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0F3E8"/>
                    </a:solidFill>
                  </a:tcPr>
                </a:tc>
                <a:extLst>
                  <a:ext uri="{0D108BD9-81ED-4DB2-BD59-A6C34878D82A}">
                    <a16:rowId xmlns="" xmlns:a16="http://schemas.microsoft.com/office/drawing/2014/main" val="10001"/>
                  </a:ext>
                </a:extLst>
              </a:tr>
              <a:tr h="340360">
                <a:tc>
                  <a:txBody>
                    <a:bodyPr/>
                    <a:lstStyle/>
                    <a:p>
                      <a:pPr marL="85725" algn="l">
                        <a:lnSpc>
                          <a:spcPct val="100000"/>
                        </a:lnSpc>
                      </a:pPr>
                      <a:r>
                        <a:rPr lang="tr-TR" sz="1200" spc="-10" dirty="0">
                          <a:latin typeface="+mj-lt"/>
                          <a:cs typeface="Corbel"/>
                        </a:rPr>
                        <a:t>20.06.2026</a:t>
                      </a:r>
                      <a:endParaRPr lang="tr-TR" sz="1200" dirty="0">
                        <a:latin typeface="+mj-lt"/>
                        <a:cs typeface="Corbel"/>
                      </a:endParaRPr>
                    </a:p>
                  </a:txBody>
                  <a:tcPr marL="0" marR="0" marT="74930"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0F3E8"/>
                    </a:solidFill>
                  </a:tcPr>
                </a:tc>
                <a:tc>
                  <a:txBody>
                    <a:bodyPr/>
                    <a:lstStyle/>
                    <a:p>
                      <a:pPr marL="85725" algn="l">
                        <a:lnSpc>
                          <a:spcPct val="100000"/>
                        </a:lnSpc>
                        <a:spcBef>
                          <a:spcPts val="590"/>
                        </a:spcBef>
                      </a:pPr>
                      <a:r>
                        <a:rPr sz="1200" spc="-10" dirty="0">
                          <a:latin typeface="+mj-lt"/>
                          <a:cs typeface="Corbel"/>
                        </a:rPr>
                        <a:t>12:00-13:00</a:t>
                      </a:r>
                      <a:endParaRPr sz="1200">
                        <a:latin typeface="+mj-lt"/>
                        <a:cs typeface="Corbel"/>
                      </a:endParaRPr>
                    </a:p>
                  </a:txBody>
                  <a:tcPr marL="0" marR="0" marT="74930"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0F3E8"/>
                    </a:solidFill>
                  </a:tcPr>
                </a:tc>
                <a:tc>
                  <a:txBody>
                    <a:bodyPr/>
                    <a:lstStyle/>
                    <a:p>
                      <a:pPr marL="85725" algn="l">
                        <a:lnSpc>
                          <a:spcPct val="100000"/>
                        </a:lnSpc>
                        <a:spcBef>
                          <a:spcPts val="590"/>
                        </a:spcBef>
                      </a:pPr>
                      <a:r>
                        <a:rPr sz="1200" spc="-20" dirty="0">
                          <a:latin typeface="+mj-lt"/>
                          <a:cs typeface="Corbel"/>
                        </a:rPr>
                        <a:t>Tüm</a:t>
                      </a:r>
                      <a:r>
                        <a:rPr sz="1200" spc="-40" dirty="0">
                          <a:latin typeface="+mj-lt"/>
                          <a:cs typeface="Corbel"/>
                        </a:rPr>
                        <a:t> </a:t>
                      </a:r>
                      <a:r>
                        <a:rPr sz="1200" spc="-10" dirty="0">
                          <a:latin typeface="+mj-lt"/>
                          <a:cs typeface="Corbel"/>
                        </a:rPr>
                        <a:t>Davetliler</a:t>
                      </a:r>
                      <a:endParaRPr sz="1200">
                        <a:latin typeface="+mj-lt"/>
                        <a:cs typeface="Corbel"/>
                      </a:endParaRPr>
                    </a:p>
                  </a:txBody>
                  <a:tcPr marL="0" marR="0" marT="74930"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0F3E8"/>
                    </a:solidFill>
                  </a:tcPr>
                </a:tc>
                <a:tc>
                  <a:txBody>
                    <a:bodyPr/>
                    <a:lstStyle/>
                    <a:p>
                      <a:pPr marL="85725" algn="l">
                        <a:lnSpc>
                          <a:spcPct val="100000"/>
                        </a:lnSpc>
                        <a:spcBef>
                          <a:spcPts val="590"/>
                        </a:spcBef>
                      </a:pPr>
                      <a:r>
                        <a:rPr sz="1200" spc="-10" dirty="0">
                          <a:latin typeface="+mj-lt"/>
                          <a:cs typeface="Corbel"/>
                        </a:rPr>
                        <a:t>Öğle</a:t>
                      </a:r>
                      <a:r>
                        <a:rPr sz="1200" spc="-105" dirty="0">
                          <a:latin typeface="+mj-lt"/>
                          <a:cs typeface="Corbel"/>
                        </a:rPr>
                        <a:t> </a:t>
                      </a:r>
                      <a:r>
                        <a:rPr sz="1200" spc="-10" dirty="0">
                          <a:latin typeface="+mj-lt"/>
                          <a:cs typeface="Corbel"/>
                        </a:rPr>
                        <a:t>Yemeği</a:t>
                      </a:r>
                      <a:endParaRPr sz="1200" dirty="0">
                        <a:latin typeface="+mj-lt"/>
                        <a:cs typeface="Corbel"/>
                      </a:endParaRPr>
                    </a:p>
                  </a:txBody>
                  <a:tcPr marL="0" marR="0" marT="74930"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0F3E8"/>
                    </a:solidFill>
                  </a:tcPr>
                </a:tc>
                <a:tc>
                  <a:txBody>
                    <a:bodyPr/>
                    <a:lstStyle/>
                    <a:p>
                      <a:pPr algn="l">
                        <a:lnSpc>
                          <a:spcPct val="100000"/>
                        </a:lnSpc>
                      </a:pPr>
                      <a:endParaRPr sz="1300">
                        <a:latin typeface="+mj-lt"/>
                        <a:cs typeface="Times New Roman"/>
                      </a:endParaRPr>
                    </a:p>
                  </a:txBody>
                  <a:tcPr marL="0" marR="0" marT="0"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0F3E8"/>
                    </a:solidFill>
                  </a:tcPr>
                </a:tc>
                <a:tc>
                  <a:txBody>
                    <a:bodyPr/>
                    <a:lstStyle/>
                    <a:p>
                      <a:pPr marL="86995" algn="l">
                        <a:lnSpc>
                          <a:spcPct val="100000"/>
                        </a:lnSpc>
                        <a:spcBef>
                          <a:spcPts val="590"/>
                        </a:spcBef>
                      </a:pPr>
                      <a:r>
                        <a:rPr sz="1200" spc="-10" dirty="0">
                          <a:latin typeface="+mj-lt"/>
                          <a:cs typeface="Corbel"/>
                        </a:rPr>
                        <a:t>Yemekhane</a:t>
                      </a:r>
                      <a:endParaRPr sz="1200">
                        <a:latin typeface="+mj-lt"/>
                        <a:cs typeface="Corbel"/>
                      </a:endParaRPr>
                    </a:p>
                  </a:txBody>
                  <a:tcPr marL="0" marR="0" marT="74930"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0F3E8"/>
                    </a:solidFill>
                  </a:tcPr>
                </a:tc>
                <a:extLst>
                  <a:ext uri="{0D108BD9-81ED-4DB2-BD59-A6C34878D82A}">
                    <a16:rowId xmlns="" xmlns:a16="http://schemas.microsoft.com/office/drawing/2014/main" val="10002"/>
                  </a:ext>
                </a:extLst>
              </a:tr>
              <a:tr h="680720">
                <a:tc>
                  <a:txBody>
                    <a:bodyPr/>
                    <a:lstStyle/>
                    <a:p>
                      <a:pPr algn="l">
                        <a:lnSpc>
                          <a:spcPct val="100000"/>
                        </a:lnSpc>
                        <a:spcBef>
                          <a:spcPts val="550"/>
                        </a:spcBef>
                      </a:pPr>
                      <a:endParaRPr sz="1200" dirty="0">
                        <a:latin typeface="+mj-lt"/>
                        <a:cs typeface="Times New Roman"/>
                      </a:endParaRPr>
                    </a:p>
                    <a:p>
                      <a:pPr marL="85725" algn="l">
                        <a:lnSpc>
                          <a:spcPct val="100000"/>
                        </a:lnSpc>
                      </a:pPr>
                      <a:r>
                        <a:rPr lang="tr-TR" sz="1200" spc="-10" dirty="0">
                          <a:latin typeface="+mj-lt"/>
                          <a:cs typeface="Corbel"/>
                        </a:rPr>
                        <a:t>20.06.2026</a:t>
                      </a:r>
                      <a:endParaRPr lang="tr-TR" sz="1200" dirty="0">
                        <a:latin typeface="+mj-lt"/>
                        <a:cs typeface="Corbel"/>
                      </a:endParaRPr>
                    </a:p>
                  </a:txBody>
                  <a:tcPr marL="0" marR="0" marT="69850"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0F3E8"/>
                    </a:solidFill>
                  </a:tcPr>
                </a:tc>
                <a:tc>
                  <a:txBody>
                    <a:bodyPr/>
                    <a:lstStyle/>
                    <a:p>
                      <a:pPr algn="l">
                        <a:lnSpc>
                          <a:spcPct val="100000"/>
                        </a:lnSpc>
                        <a:spcBef>
                          <a:spcPts val="550"/>
                        </a:spcBef>
                      </a:pPr>
                      <a:endParaRPr sz="1200">
                        <a:latin typeface="+mj-lt"/>
                        <a:cs typeface="Times New Roman"/>
                      </a:endParaRPr>
                    </a:p>
                    <a:p>
                      <a:pPr marL="85725" algn="l">
                        <a:lnSpc>
                          <a:spcPct val="100000"/>
                        </a:lnSpc>
                      </a:pPr>
                      <a:r>
                        <a:rPr sz="1200" dirty="0">
                          <a:latin typeface="+mj-lt"/>
                          <a:cs typeface="Corbel"/>
                        </a:rPr>
                        <a:t>13:00</a:t>
                      </a:r>
                      <a:r>
                        <a:rPr sz="1200" spc="-35" dirty="0">
                          <a:latin typeface="+mj-lt"/>
                          <a:cs typeface="Corbel"/>
                        </a:rPr>
                        <a:t> </a:t>
                      </a:r>
                      <a:r>
                        <a:rPr sz="1200" dirty="0">
                          <a:latin typeface="+mj-lt"/>
                          <a:cs typeface="Corbel"/>
                        </a:rPr>
                        <a:t>-</a:t>
                      </a:r>
                      <a:r>
                        <a:rPr sz="1200" spc="-35" dirty="0">
                          <a:latin typeface="+mj-lt"/>
                          <a:cs typeface="Corbel"/>
                        </a:rPr>
                        <a:t> </a:t>
                      </a:r>
                      <a:r>
                        <a:rPr sz="1200" spc="-10" dirty="0">
                          <a:latin typeface="+mj-lt"/>
                          <a:cs typeface="Corbel"/>
                        </a:rPr>
                        <a:t>14:00</a:t>
                      </a:r>
                      <a:endParaRPr sz="1200">
                        <a:latin typeface="+mj-lt"/>
                        <a:cs typeface="Corbel"/>
                      </a:endParaRPr>
                    </a:p>
                  </a:txBody>
                  <a:tcPr marL="0" marR="0" marT="69850"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0F3E8"/>
                    </a:solidFill>
                  </a:tcPr>
                </a:tc>
                <a:tc>
                  <a:txBody>
                    <a:bodyPr/>
                    <a:lstStyle/>
                    <a:p>
                      <a:pPr algn="l">
                        <a:lnSpc>
                          <a:spcPct val="100000"/>
                        </a:lnSpc>
                        <a:spcBef>
                          <a:spcPts val="550"/>
                        </a:spcBef>
                      </a:pPr>
                      <a:endParaRPr sz="1200" dirty="0">
                        <a:latin typeface="+mj-lt"/>
                        <a:cs typeface="Times New Roman"/>
                      </a:endParaRPr>
                    </a:p>
                    <a:p>
                      <a:pPr marL="85725" algn="l">
                        <a:lnSpc>
                          <a:spcPct val="100000"/>
                        </a:lnSpc>
                      </a:pPr>
                      <a:r>
                        <a:rPr lang="tr-TR" sz="1200" spc="-10" dirty="0">
                          <a:latin typeface="+mj-lt"/>
                          <a:cs typeface="Corbel"/>
                        </a:rPr>
                        <a:t>Yetişkinler</a:t>
                      </a:r>
                      <a:endParaRPr sz="1200" dirty="0">
                        <a:latin typeface="+mj-lt"/>
                        <a:cs typeface="Corbel"/>
                      </a:endParaRPr>
                    </a:p>
                  </a:txBody>
                  <a:tcPr marL="0" marR="0" marT="69850"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0F3E8"/>
                    </a:solidFill>
                  </a:tcPr>
                </a:tc>
                <a:tc>
                  <a:txBody>
                    <a:bodyPr/>
                    <a:lstStyle/>
                    <a:p>
                      <a:pPr marL="85725" algn="l">
                        <a:lnSpc>
                          <a:spcPct val="100000"/>
                        </a:lnSpc>
                        <a:spcBef>
                          <a:spcPts val="1210"/>
                        </a:spcBef>
                      </a:pPr>
                      <a:r>
                        <a:rPr lang="tr-TR" sz="1200" dirty="0">
                          <a:latin typeface="+mj-lt"/>
                          <a:cs typeface="Corbel"/>
                        </a:rPr>
                        <a:t>Ağız ve Diş Bakımının İhmal Edilmesi </a:t>
                      </a:r>
                      <a:endParaRPr sz="1200" dirty="0">
                        <a:latin typeface="+mj-lt"/>
                        <a:cs typeface="Corbel"/>
                      </a:endParaRPr>
                    </a:p>
                  </a:txBody>
                  <a:tcPr marL="0" marR="0" marT="153670"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0F3E8"/>
                    </a:solidFill>
                  </a:tcPr>
                </a:tc>
                <a:tc>
                  <a:txBody>
                    <a:bodyPr/>
                    <a:lstStyle/>
                    <a:p>
                      <a:pPr marL="10160" algn="l">
                        <a:lnSpc>
                          <a:spcPct val="100000"/>
                        </a:lnSpc>
                        <a:spcBef>
                          <a:spcPts val="1210"/>
                        </a:spcBef>
                      </a:pPr>
                      <a:r>
                        <a:rPr lang="tr-TR" sz="1200" dirty="0">
                          <a:latin typeface="+mj-lt"/>
                          <a:cs typeface="Corbel"/>
                        </a:rPr>
                        <a:t>Diş Hekimi</a:t>
                      </a:r>
                    </a:p>
                    <a:p>
                      <a:pPr marL="10160" algn="l">
                        <a:lnSpc>
                          <a:spcPct val="100000"/>
                        </a:lnSpc>
                        <a:spcBef>
                          <a:spcPts val="1210"/>
                        </a:spcBef>
                      </a:pPr>
                      <a:r>
                        <a:rPr lang="tr-TR" sz="1200" dirty="0">
                          <a:latin typeface="+mj-lt"/>
                          <a:cs typeface="Corbel"/>
                        </a:rPr>
                        <a:t>Raif Özel</a:t>
                      </a:r>
                      <a:endParaRPr sz="1200" dirty="0">
                        <a:latin typeface="+mj-lt"/>
                        <a:cs typeface="Corbel"/>
                      </a:endParaRPr>
                    </a:p>
                  </a:txBody>
                  <a:tcPr marL="0" marR="0" marT="153670"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0F3E8"/>
                    </a:solidFill>
                  </a:tcPr>
                </a:tc>
                <a:tc>
                  <a:txBody>
                    <a:bodyPr/>
                    <a:lstStyle/>
                    <a:p>
                      <a:pPr marL="86995" algn="l">
                        <a:lnSpc>
                          <a:spcPct val="100000"/>
                        </a:lnSpc>
                      </a:pPr>
                      <a:r>
                        <a:rPr sz="1200" spc="-10" dirty="0" err="1">
                          <a:latin typeface="+mj-lt"/>
                          <a:cs typeface="Corbel"/>
                        </a:rPr>
                        <a:t>Konferans</a:t>
                      </a:r>
                      <a:r>
                        <a:rPr sz="1200" spc="-25" dirty="0">
                          <a:latin typeface="+mj-lt"/>
                          <a:cs typeface="Corbel"/>
                        </a:rPr>
                        <a:t> </a:t>
                      </a:r>
                      <a:r>
                        <a:rPr sz="1200" spc="-10" dirty="0">
                          <a:latin typeface="+mj-lt"/>
                          <a:cs typeface="Corbel"/>
                        </a:rPr>
                        <a:t>Salonu</a:t>
                      </a:r>
                      <a:endParaRPr sz="1200" dirty="0">
                        <a:latin typeface="+mj-lt"/>
                        <a:cs typeface="Corbel"/>
                      </a:endParaRPr>
                    </a:p>
                  </a:txBody>
                  <a:tcPr marL="0" marR="0" marT="69850"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0F3E8"/>
                    </a:solidFill>
                  </a:tcPr>
                </a:tc>
                <a:extLst>
                  <a:ext uri="{0D108BD9-81ED-4DB2-BD59-A6C34878D82A}">
                    <a16:rowId xmlns="" xmlns:a16="http://schemas.microsoft.com/office/drawing/2014/main" val="10003"/>
                  </a:ext>
                </a:extLst>
              </a:tr>
              <a:tr h="340360">
                <a:tc>
                  <a:txBody>
                    <a:bodyPr/>
                    <a:lstStyle/>
                    <a:p>
                      <a:pPr marL="85725" algn="l">
                        <a:lnSpc>
                          <a:spcPct val="100000"/>
                        </a:lnSpc>
                      </a:pPr>
                      <a:r>
                        <a:rPr lang="tr-TR" sz="1200" spc="-10" dirty="0">
                          <a:latin typeface="+mj-lt"/>
                          <a:cs typeface="Corbel"/>
                        </a:rPr>
                        <a:t>20.06.2026</a:t>
                      </a:r>
                      <a:endParaRPr lang="tr-TR" sz="1200" dirty="0">
                        <a:latin typeface="+mj-lt"/>
                        <a:cs typeface="Corbel"/>
                      </a:endParaRPr>
                    </a:p>
                  </a:txBody>
                  <a:tcPr marL="0" marR="0" marT="74930"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0F3E8"/>
                    </a:solidFill>
                  </a:tcPr>
                </a:tc>
                <a:tc>
                  <a:txBody>
                    <a:bodyPr/>
                    <a:lstStyle/>
                    <a:p>
                      <a:pPr marL="85725" algn="l">
                        <a:lnSpc>
                          <a:spcPct val="100000"/>
                        </a:lnSpc>
                        <a:spcBef>
                          <a:spcPts val="590"/>
                        </a:spcBef>
                      </a:pPr>
                      <a:r>
                        <a:rPr sz="1200" dirty="0">
                          <a:latin typeface="+mj-lt"/>
                          <a:cs typeface="Corbel"/>
                        </a:rPr>
                        <a:t>14:00</a:t>
                      </a:r>
                      <a:r>
                        <a:rPr sz="1200" spc="-20" dirty="0">
                          <a:latin typeface="+mj-lt"/>
                          <a:cs typeface="Corbel"/>
                        </a:rPr>
                        <a:t> </a:t>
                      </a:r>
                      <a:r>
                        <a:rPr sz="1200" spc="-10" dirty="0">
                          <a:latin typeface="+mj-lt"/>
                          <a:cs typeface="Corbel"/>
                        </a:rPr>
                        <a:t>14:30</a:t>
                      </a:r>
                      <a:endParaRPr sz="1200">
                        <a:latin typeface="+mj-lt"/>
                        <a:cs typeface="Corbel"/>
                      </a:endParaRPr>
                    </a:p>
                  </a:txBody>
                  <a:tcPr marL="0" marR="0" marT="74930"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0F3E8"/>
                    </a:solidFill>
                  </a:tcPr>
                </a:tc>
                <a:tc>
                  <a:txBody>
                    <a:bodyPr/>
                    <a:lstStyle/>
                    <a:p>
                      <a:pPr marL="85725" algn="l">
                        <a:lnSpc>
                          <a:spcPct val="100000"/>
                        </a:lnSpc>
                        <a:spcBef>
                          <a:spcPts val="590"/>
                        </a:spcBef>
                      </a:pPr>
                      <a:r>
                        <a:rPr sz="1200" spc="-20" dirty="0">
                          <a:latin typeface="+mj-lt"/>
                          <a:cs typeface="Corbel"/>
                        </a:rPr>
                        <a:t>Tüm</a:t>
                      </a:r>
                      <a:r>
                        <a:rPr sz="1200" spc="-40" dirty="0">
                          <a:latin typeface="+mj-lt"/>
                          <a:cs typeface="Corbel"/>
                        </a:rPr>
                        <a:t> </a:t>
                      </a:r>
                      <a:r>
                        <a:rPr sz="1200" spc="-10" dirty="0">
                          <a:latin typeface="+mj-lt"/>
                          <a:cs typeface="Corbel"/>
                        </a:rPr>
                        <a:t>Davetliler</a:t>
                      </a:r>
                      <a:endParaRPr sz="1200">
                        <a:latin typeface="+mj-lt"/>
                        <a:cs typeface="Corbel"/>
                      </a:endParaRPr>
                    </a:p>
                  </a:txBody>
                  <a:tcPr marL="0" marR="0" marT="74930"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0F3E8"/>
                    </a:solidFill>
                  </a:tcPr>
                </a:tc>
                <a:tc>
                  <a:txBody>
                    <a:bodyPr/>
                    <a:lstStyle/>
                    <a:p>
                      <a:pPr marL="85725" algn="l">
                        <a:lnSpc>
                          <a:spcPct val="100000"/>
                        </a:lnSpc>
                        <a:spcBef>
                          <a:spcPts val="590"/>
                        </a:spcBef>
                      </a:pPr>
                      <a:r>
                        <a:rPr sz="1200" dirty="0">
                          <a:latin typeface="+mj-lt"/>
                          <a:cs typeface="Corbel"/>
                        </a:rPr>
                        <a:t>Ara</a:t>
                      </a:r>
                      <a:r>
                        <a:rPr sz="1200" spc="-25" dirty="0">
                          <a:latin typeface="+mj-lt"/>
                          <a:cs typeface="Corbel"/>
                        </a:rPr>
                        <a:t> </a:t>
                      </a:r>
                      <a:r>
                        <a:rPr sz="1200" spc="-10" dirty="0">
                          <a:latin typeface="+mj-lt"/>
                          <a:cs typeface="Corbel"/>
                        </a:rPr>
                        <a:t>Dinlenmesi</a:t>
                      </a:r>
                      <a:endParaRPr sz="1200" dirty="0">
                        <a:latin typeface="+mj-lt"/>
                        <a:cs typeface="Corbel"/>
                      </a:endParaRPr>
                    </a:p>
                  </a:txBody>
                  <a:tcPr marL="0" marR="0" marT="74930"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0F3E8"/>
                    </a:solidFill>
                  </a:tcPr>
                </a:tc>
                <a:tc>
                  <a:txBody>
                    <a:bodyPr/>
                    <a:lstStyle/>
                    <a:p>
                      <a:pPr algn="l">
                        <a:lnSpc>
                          <a:spcPct val="100000"/>
                        </a:lnSpc>
                      </a:pPr>
                      <a:endParaRPr sz="1300">
                        <a:latin typeface="+mj-lt"/>
                        <a:cs typeface="Times New Roman"/>
                      </a:endParaRPr>
                    </a:p>
                  </a:txBody>
                  <a:tcPr marL="0" marR="0" marT="0"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0F3E8"/>
                    </a:solidFill>
                  </a:tcPr>
                </a:tc>
                <a:tc>
                  <a:txBody>
                    <a:bodyPr/>
                    <a:lstStyle/>
                    <a:p>
                      <a:pPr marL="86995" algn="l">
                        <a:lnSpc>
                          <a:spcPct val="100000"/>
                        </a:lnSpc>
                        <a:spcBef>
                          <a:spcPts val="590"/>
                        </a:spcBef>
                      </a:pPr>
                      <a:r>
                        <a:rPr sz="1200" spc="-10" dirty="0">
                          <a:latin typeface="+mj-lt"/>
                          <a:cs typeface="Corbel"/>
                        </a:rPr>
                        <a:t>Konferans</a:t>
                      </a:r>
                      <a:r>
                        <a:rPr sz="1200" spc="-25" dirty="0">
                          <a:latin typeface="+mj-lt"/>
                          <a:cs typeface="Corbel"/>
                        </a:rPr>
                        <a:t> </a:t>
                      </a:r>
                      <a:r>
                        <a:rPr sz="1200" spc="-10" dirty="0">
                          <a:latin typeface="+mj-lt"/>
                          <a:cs typeface="Corbel"/>
                        </a:rPr>
                        <a:t>Salonu</a:t>
                      </a:r>
                      <a:endParaRPr sz="1200">
                        <a:latin typeface="+mj-lt"/>
                        <a:cs typeface="Corbel"/>
                      </a:endParaRPr>
                    </a:p>
                  </a:txBody>
                  <a:tcPr marL="0" marR="0" marT="74930"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0F3E8"/>
                    </a:solidFill>
                  </a:tcPr>
                </a:tc>
                <a:extLst>
                  <a:ext uri="{0D108BD9-81ED-4DB2-BD59-A6C34878D82A}">
                    <a16:rowId xmlns="" xmlns:a16="http://schemas.microsoft.com/office/drawing/2014/main" val="10004"/>
                  </a:ext>
                </a:extLst>
              </a:tr>
              <a:tr h="340360">
                <a:tc>
                  <a:txBody>
                    <a:bodyPr/>
                    <a:lstStyle/>
                    <a:p>
                      <a:pPr marL="85725" algn="l">
                        <a:lnSpc>
                          <a:spcPct val="100000"/>
                        </a:lnSpc>
                      </a:pPr>
                      <a:r>
                        <a:rPr lang="tr-TR" sz="1200" spc="-10" dirty="0">
                          <a:latin typeface="+mj-lt"/>
                          <a:cs typeface="Corbel"/>
                        </a:rPr>
                        <a:t>20.06.2026</a:t>
                      </a:r>
                      <a:endParaRPr lang="tr-TR" sz="1200" dirty="0">
                        <a:latin typeface="+mj-lt"/>
                        <a:cs typeface="Corbel"/>
                      </a:endParaRPr>
                    </a:p>
                  </a:txBody>
                  <a:tcPr marL="0" marR="0" marT="74930"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0F3E8"/>
                    </a:solidFill>
                  </a:tcPr>
                </a:tc>
                <a:tc>
                  <a:txBody>
                    <a:bodyPr/>
                    <a:lstStyle/>
                    <a:p>
                      <a:pPr marL="85725" algn="l">
                        <a:lnSpc>
                          <a:spcPct val="100000"/>
                        </a:lnSpc>
                        <a:spcBef>
                          <a:spcPts val="590"/>
                        </a:spcBef>
                      </a:pPr>
                      <a:r>
                        <a:rPr sz="1200" dirty="0">
                          <a:latin typeface="+mj-lt"/>
                          <a:cs typeface="Corbel"/>
                        </a:rPr>
                        <a:t>14:30</a:t>
                      </a:r>
                      <a:r>
                        <a:rPr sz="1200" spc="-25" dirty="0">
                          <a:latin typeface="+mj-lt"/>
                          <a:cs typeface="Corbel"/>
                        </a:rPr>
                        <a:t> </a:t>
                      </a:r>
                      <a:r>
                        <a:rPr sz="1200" spc="-10" dirty="0">
                          <a:latin typeface="+mj-lt"/>
                          <a:cs typeface="Corbel"/>
                        </a:rPr>
                        <a:t>-15:30</a:t>
                      </a:r>
                      <a:endParaRPr sz="1200">
                        <a:latin typeface="+mj-lt"/>
                        <a:cs typeface="Corbel"/>
                      </a:endParaRPr>
                    </a:p>
                  </a:txBody>
                  <a:tcPr marL="0" marR="0" marT="74930"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0F3E8"/>
                    </a:solidFill>
                  </a:tcPr>
                </a:tc>
                <a:tc>
                  <a:txBody>
                    <a:bodyPr/>
                    <a:lstStyle/>
                    <a:p>
                      <a:pPr marL="85725" algn="l">
                        <a:lnSpc>
                          <a:spcPct val="100000"/>
                        </a:lnSpc>
                      </a:pPr>
                      <a:r>
                        <a:rPr lang="tr-TR" sz="1200" spc="-10" dirty="0">
                          <a:latin typeface="+mj-lt"/>
                          <a:cs typeface="Corbel"/>
                        </a:rPr>
                        <a:t>Ebeveynler</a:t>
                      </a:r>
                      <a:endParaRPr lang="tr-TR" sz="1200" dirty="0">
                        <a:latin typeface="+mj-lt"/>
                        <a:cs typeface="Corbel"/>
                      </a:endParaRPr>
                    </a:p>
                  </a:txBody>
                  <a:tcPr marL="0" marR="0" marT="74930"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0F3E8"/>
                    </a:solidFill>
                  </a:tcPr>
                </a:tc>
                <a:tc>
                  <a:txBody>
                    <a:bodyPr/>
                    <a:lstStyle/>
                    <a:p>
                      <a:pPr marL="85725" algn="l">
                        <a:lnSpc>
                          <a:spcPct val="100000"/>
                        </a:lnSpc>
                        <a:spcBef>
                          <a:spcPts val="590"/>
                        </a:spcBef>
                      </a:pPr>
                      <a:r>
                        <a:rPr lang="tr-TR" sz="1200" spc="-10" dirty="0">
                          <a:latin typeface="+mj-lt"/>
                          <a:cs typeface="Corbel"/>
                        </a:rPr>
                        <a:t>Çocukların Ağız Bakım Alışkanlıkları</a:t>
                      </a:r>
                      <a:endParaRPr sz="1200" dirty="0">
                        <a:latin typeface="+mj-lt"/>
                        <a:cs typeface="Corbel"/>
                      </a:endParaRPr>
                    </a:p>
                  </a:txBody>
                  <a:tcPr marL="0" marR="0" marT="74930"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0F3E8"/>
                    </a:solidFill>
                  </a:tcPr>
                </a:tc>
                <a:tc>
                  <a:txBody>
                    <a:bodyPr/>
                    <a:lstStyle/>
                    <a:p>
                      <a:pPr marL="10160" algn="l">
                        <a:lnSpc>
                          <a:spcPct val="100000"/>
                        </a:lnSpc>
                        <a:spcBef>
                          <a:spcPts val="1210"/>
                        </a:spcBef>
                      </a:pPr>
                      <a:r>
                        <a:rPr lang="tr-TR" sz="1200" dirty="0">
                          <a:latin typeface="+mj-lt"/>
                          <a:cs typeface="Corbel"/>
                        </a:rPr>
                        <a:t>Diş Hekimi</a:t>
                      </a:r>
                    </a:p>
                    <a:p>
                      <a:pPr marL="10160" algn="l">
                        <a:lnSpc>
                          <a:spcPct val="100000"/>
                        </a:lnSpc>
                        <a:spcBef>
                          <a:spcPts val="1210"/>
                        </a:spcBef>
                      </a:pPr>
                      <a:r>
                        <a:rPr lang="tr-TR" sz="1200" dirty="0">
                          <a:latin typeface="+mj-lt"/>
                          <a:cs typeface="Corbel"/>
                        </a:rPr>
                        <a:t>Raif Özel</a:t>
                      </a:r>
                    </a:p>
                  </a:txBody>
                  <a:tcPr marL="0" marR="0" marT="74930"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0F3E8"/>
                    </a:solidFill>
                  </a:tcPr>
                </a:tc>
                <a:tc>
                  <a:txBody>
                    <a:bodyPr/>
                    <a:lstStyle/>
                    <a:p>
                      <a:pPr marL="86995" algn="l">
                        <a:lnSpc>
                          <a:spcPct val="100000"/>
                        </a:lnSpc>
                        <a:spcBef>
                          <a:spcPts val="590"/>
                        </a:spcBef>
                      </a:pPr>
                      <a:r>
                        <a:rPr sz="1200" spc="-10" dirty="0">
                          <a:latin typeface="+mj-lt"/>
                          <a:cs typeface="Corbel"/>
                        </a:rPr>
                        <a:t>Konferans</a:t>
                      </a:r>
                      <a:r>
                        <a:rPr sz="1200" spc="-25" dirty="0">
                          <a:latin typeface="+mj-lt"/>
                          <a:cs typeface="Corbel"/>
                        </a:rPr>
                        <a:t> </a:t>
                      </a:r>
                      <a:r>
                        <a:rPr sz="1200" spc="-10" dirty="0">
                          <a:latin typeface="+mj-lt"/>
                          <a:cs typeface="Corbel"/>
                        </a:rPr>
                        <a:t>Salonu</a:t>
                      </a:r>
                      <a:endParaRPr sz="1200" dirty="0">
                        <a:latin typeface="+mj-lt"/>
                        <a:cs typeface="Corbel"/>
                      </a:endParaRPr>
                    </a:p>
                  </a:txBody>
                  <a:tcPr marL="0" marR="0" marT="74930"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0F3E8"/>
                    </a:solidFill>
                  </a:tcPr>
                </a:tc>
                <a:extLst>
                  <a:ext uri="{0D108BD9-81ED-4DB2-BD59-A6C34878D82A}">
                    <a16:rowId xmlns="" xmlns:a16="http://schemas.microsoft.com/office/drawing/2014/main" val="10005"/>
                  </a:ext>
                </a:extLst>
              </a:tr>
              <a:tr h="263525">
                <a:tc>
                  <a:txBody>
                    <a:bodyPr/>
                    <a:lstStyle/>
                    <a:p>
                      <a:pPr marL="85725" algn="l">
                        <a:lnSpc>
                          <a:spcPct val="100000"/>
                        </a:lnSpc>
                      </a:pPr>
                      <a:r>
                        <a:rPr lang="tr-TR" sz="1200" spc="-10" dirty="0">
                          <a:latin typeface="+mj-lt"/>
                          <a:cs typeface="Corbel"/>
                        </a:rPr>
                        <a:t>20.06.2026</a:t>
                      </a:r>
                      <a:endParaRPr lang="tr-TR" sz="1200" dirty="0">
                        <a:latin typeface="+mj-lt"/>
                        <a:cs typeface="Corbel"/>
                      </a:endParaRPr>
                    </a:p>
                  </a:txBody>
                  <a:tcPr marL="0" marR="0" marT="75565"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0F3E8"/>
                    </a:solidFill>
                  </a:tcPr>
                </a:tc>
                <a:tc>
                  <a:txBody>
                    <a:bodyPr/>
                    <a:lstStyle/>
                    <a:p>
                      <a:pPr marL="85725" algn="l">
                        <a:lnSpc>
                          <a:spcPct val="100000"/>
                        </a:lnSpc>
                        <a:spcBef>
                          <a:spcPts val="595"/>
                        </a:spcBef>
                      </a:pPr>
                      <a:r>
                        <a:rPr sz="1200" dirty="0">
                          <a:latin typeface="+mj-lt"/>
                          <a:cs typeface="Corbel"/>
                        </a:rPr>
                        <a:t>15:30</a:t>
                      </a:r>
                      <a:r>
                        <a:rPr sz="1200" spc="-30" dirty="0">
                          <a:latin typeface="+mj-lt"/>
                          <a:cs typeface="Corbel"/>
                        </a:rPr>
                        <a:t> </a:t>
                      </a:r>
                      <a:r>
                        <a:rPr sz="1200" dirty="0">
                          <a:latin typeface="+mj-lt"/>
                          <a:cs typeface="Corbel"/>
                        </a:rPr>
                        <a:t>-</a:t>
                      </a:r>
                      <a:r>
                        <a:rPr sz="1200" spc="-20" dirty="0">
                          <a:latin typeface="+mj-lt"/>
                          <a:cs typeface="Corbel"/>
                        </a:rPr>
                        <a:t> </a:t>
                      </a:r>
                      <a:r>
                        <a:rPr sz="1200" spc="-10" dirty="0">
                          <a:latin typeface="+mj-lt"/>
                          <a:cs typeface="Corbel"/>
                        </a:rPr>
                        <a:t>16:00</a:t>
                      </a:r>
                      <a:endParaRPr sz="1200">
                        <a:latin typeface="+mj-lt"/>
                        <a:cs typeface="Corbel"/>
                      </a:endParaRPr>
                    </a:p>
                  </a:txBody>
                  <a:tcPr marL="0" marR="0" marT="75565"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0F3E8"/>
                    </a:solidFill>
                  </a:tcPr>
                </a:tc>
                <a:tc>
                  <a:txBody>
                    <a:bodyPr/>
                    <a:lstStyle/>
                    <a:p>
                      <a:pPr marL="85725" algn="l">
                        <a:lnSpc>
                          <a:spcPct val="100000"/>
                        </a:lnSpc>
                        <a:spcBef>
                          <a:spcPts val="595"/>
                        </a:spcBef>
                      </a:pPr>
                      <a:r>
                        <a:rPr lang="tr-TR" sz="1200" spc="-10" dirty="0">
                          <a:latin typeface="+mj-lt"/>
                          <a:cs typeface="Corbel"/>
                        </a:rPr>
                        <a:t>Aileler</a:t>
                      </a:r>
                      <a:endParaRPr sz="1200" dirty="0">
                        <a:latin typeface="+mj-lt"/>
                        <a:cs typeface="Corbel"/>
                      </a:endParaRPr>
                    </a:p>
                  </a:txBody>
                  <a:tcPr marL="0" marR="0" marT="75565"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0F3E8"/>
                    </a:solidFill>
                  </a:tcPr>
                </a:tc>
                <a:tc>
                  <a:txBody>
                    <a:bodyPr/>
                    <a:lstStyle/>
                    <a:p>
                      <a:pPr marL="85725" algn="l">
                        <a:lnSpc>
                          <a:spcPct val="100000"/>
                        </a:lnSpc>
                        <a:spcBef>
                          <a:spcPts val="595"/>
                        </a:spcBef>
                      </a:pPr>
                      <a:r>
                        <a:rPr lang="tr-TR" sz="1200" spc="-10" dirty="0">
                          <a:latin typeface="+mj-lt"/>
                          <a:cs typeface="Corbel"/>
                        </a:rPr>
                        <a:t>Aile İçinde Doğru Ağız ve Diş Bakım Alışkanlıkları</a:t>
                      </a:r>
                      <a:endParaRPr sz="1200" dirty="0">
                        <a:latin typeface="+mj-lt"/>
                        <a:cs typeface="Corbel"/>
                      </a:endParaRPr>
                    </a:p>
                  </a:txBody>
                  <a:tcPr marL="0" marR="0" marT="75565"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0F3E8"/>
                    </a:solidFill>
                  </a:tcPr>
                </a:tc>
                <a:tc>
                  <a:txBody>
                    <a:bodyPr/>
                    <a:lstStyle/>
                    <a:p>
                      <a:pPr marL="10160" algn="l">
                        <a:lnSpc>
                          <a:spcPct val="100000"/>
                        </a:lnSpc>
                        <a:spcBef>
                          <a:spcPts val="1210"/>
                        </a:spcBef>
                      </a:pPr>
                      <a:r>
                        <a:rPr lang="tr-TR" sz="1200" dirty="0">
                          <a:latin typeface="+mj-lt"/>
                          <a:cs typeface="Corbel"/>
                        </a:rPr>
                        <a:t>Diş Hekimi</a:t>
                      </a:r>
                    </a:p>
                    <a:p>
                      <a:pPr marL="10160" algn="l">
                        <a:lnSpc>
                          <a:spcPct val="100000"/>
                        </a:lnSpc>
                        <a:spcBef>
                          <a:spcPts val="1210"/>
                        </a:spcBef>
                      </a:pPr>
                      <a:r>
                        <a:rPr lang="tr-TR" sz="1200" dirty="0">
                          <a:latin typeface="+mj-lt"/>
                          <a:cs typeface="Corbel"/>
                        </a:rPr>
                        <a:t>Raif Özel</a:t>
                      </a:r>
                    </a:p>
                  </a:txBody>
                  <a:tcPr marL="0" marR="0" marT="75565"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0F3E8"/>
                    </a:solidFill>
                  </a:tcPr>
                </a:tc>
                <a:tc>
                  <a:txBody>
                    <a:bodyPr/>
                    <a:lstStyle/>
                    <a:p>
                      <a:pPr marL="86995" algn="l">
                        <a:lnSpc>
                          <a:spcPct val="100000"/>
                        </a:lnSpc>
                        <a:spcBef>
                          <a:spcPts val="595"/>
                        </a:spcBef>
                      </a:pPr>
                      <a:r>
                        <a:rPr sz="1200" spc="-10" dirty="0">
                          <a:latin typeface="+mj-lt"/>
                          <a:cs typeface="Corbel"/>
                        </a:rPr>
                        <a:t>Konferans</a:t>
                      </a:r>
                      <a:r>
                        <a:rPr sz="1200" spc="-25" dirty="0">
                          <a:latin typeface="+mj-lt"/>
                          <a:cs typeface="Corbel"/>
                        </a:rPr>
                        <a:t> </a:t>
                      </a:r>
                      <a:r>
                        <a:rPr sz="1200" spc="-10" dirty="0">
                          <a:latin typeface="+mj-lt"/>
                          <a:cs typeface="Corbel"/>
                        </a:rPr>
                        <a:t>Salonu</a:t>
                      </a:r>
                      <a:endParaRPr sz="1200" dirty="0">
                        <a:latin typeface="+mj-lt"/>
                        <a:cs typeface="Corbel"/>
                      </a:endParaRPr>
                    </a:p>
                  </a:txBody>
                  <a:tcPr marL="0" marR="0" marT="75565"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0F3E8"/>
                    </a:solidFill>
                  </a:tcPr>
                </a:tc>
                <a:extLst>
                  <a:ext uri="{0D108BD9-81ED-4DB2-BD59-A6C34878D82A}">
                    <a16:rowId xmlns="" xmlns:a16="http://schemas.microsoft.com/office/drawing/2014/main" val="10006"/>
                  </a:ext>
                </a:extLst>
              </a:tr>
            </a:tbl>
          </a:graphicData>
        </a:graphic>
      </p:graphicFrame>
    </p:spTree>
    <p:extLst>
      <p:ext uri="{BB962C8B-B14F-4D97-AF65-F5344CB8AC3E}">
        <p14:creationId xmlns:p14="http://schemas.microsoft.com/office/powerpoint/2010/main" val="442356413"/>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Özel Tasarım">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4829</TotalTime>
  <Words>884</Words>
  <Application>Microsoft Office PowerPoint</Application>
  <PresentationFormat>Geniş ekran</PresentationFormat>
  <Paragraphs>121</Paragraphs>
  <Slides>31</Slides>
  <Notes>0</Notes>
  <HiddenSlides>0</HiddenSlides>
  <MMClips>0</MMClips>
  <ScaleCrop>false</ScaleCrop>
  <HeadingPairs>
    <vt:vector size="6" baseType="variant">
      <vt:variant>
        <vt:lpstr>Kullanılan Yazı Tipleri</vt:lpstr>
      </vt:variant>
      <vt:variant>
        <vt:i4>10</vt:i4>
      </vt:variant>
      <vt:variant>
        <vt:lpstr>Tema</vt:lpstr>
      </vt:variant>
      <vt:variant>
        <vt:i4>2</vt:i4>
      </vt:variant>
      <vt:variant>
        <vt:lpstr>Slayt Başlıkları</vt:lpstr>
      </vt:variant>
      <vt:variant>
        <vt:i4>31</vt:i4>
      </vt:variant>
    </vt:vector>
  </HeadingPairs>
  <TitlesOfParts>
    <vt:vector size="43" baseType="lpstr">
      <vt:lpstr>Aparajita</vt:lpstr>
      <vt:lpstr>Aptos</vt:lpstr>
      <vt:lpstr>Aptos Display</vt:lpstr>
      <vt:lpstr>Arial</vt:lpstr>
      <vt:lpstr>Avenir Next LT Pro Light</vt:lpstr>
      <vt:lpstr>Calibri</vt:lpstr>
      <vt:lpstr>Corbel</vt:lpstr>
      <vt:lpstr>Courier New</vt:lpstr>
      <vt:lpstr>Tahoma</vt:lpstr>
      <vt:lpstr>Times New Roman</vt:lpstr>
      <vt:lpstr>Office Teması</vt:lpstr>
      <vt:lpstr>Özel Tasarım</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Elifnur Aydın</dc:creator>
  <cp:lastModifiedBy>Zeynep Kaya</cp:lastModifiedBy>
  <cp:revision>117</cp:revision>
  <dcterms:created xsi:type="dcterms:W3CDTF">2024-02-28T09:03:34Z</dcterms:created>
  <dcterms:modified xsi:type="dcterms:W3CDTF">2026-07-16T09:20:07Z</dcterms:modified>
</cp:coreProperties>
</file>