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2" r:id="rId2"/>
  </p:sldMasterIdLst>
  <p:notesMasterIdLst>
    <p:notesMasterId r:id="rId27"/>
  </p:notesMasterIdLst>
  <p:sldIdLst>
    <p:sldId id="256" r:id="rId3"/>
    <p:sldId id="347" r:id="rId4"/>
    <p:sldId id="348" r:id="rId5"/>
    <p:sldId id="349" r:id="rId6"/>
    <p:sldId id="350" r:id="rId7"/>
    <p:sldId id="335" r:id="rId8"/>
    <p:sldId id="329" r:id="rId9"/>
    <p:sldId id="330" r:id="rId10"/>
    <p:sldId id="331" r:id="rId11"/>
    <p:sldId id="336" r:id="rId12"/>
    <p:sldId id="351" r:id="rId13"/>
    <p:sldId id="333" r:id="rId14"/>
    <p:sldId id="334" r:id="rId15"/>
    <p:sldId id="346" r:id="rId16"/>
    <p:sldId id="337" r:id="rId17"/>
    <p:sldId id="338" r:id="rId18"/>
    <p:sldId id="339" r:id="rId19"/>
    <p:sldId id="340" r:id="rId20"/>
    <p:sldId id="341" r:id="rId21"/>
    <p:sldId id="342" r:id="rId22"/>
    <p:sldId id="343" r:id="rId23"/>
    <p:sldId id="344" r:id="rId24"/>
    <p:sldId id="345" r:id="rId25"/>
    <p:sldId id="328" r:id="rId2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99" autoAdjust="0"/>
    <p:restoredTop sz="94660"/>
  </p:normalViewPr>
  <p:slideViewPr>
    <p:cSldViewPr snapToGrid="0">
      <p:cViewPr varScale="1">
        <p:scale>
          <a:sx n="115" d="100"/>
          <a:sy n="115" d="100"/>
        </p:scale>
        <p:origin x="324" y="108"/>
      </p:cViewPr>
      <p:guideLst/>
    </p:cSldViewPr>
  </p:slideViewPr>
  <p:notesTextViewPr>
    <p:cViewPr>
      <p:scale>
        <a:sx n="200" d="100"/>
        <a:sy n="200" d="100"/>
      </p:scale>
      <p:origin x="0" y="0"/>
    </p:cViewPr>
  </p:notesTextViewPr>
  <p:notesViewPr>
    <p:cSldViewPr snapToGrid="0">
      <p:cViewPr varScale="1">
        <p:scale>
          <a:sx n="85" d="100"/>
          <a:sy n="85" d="100"/>
        </p:scale>
        <p:origin x="388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Kitap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Kitap1"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r>
              <a:rPr lang="tr-TR"/>
              <a:t>Yaş Aralığı</a:t>
            </a:r>
            <a:endParaRPr lang="en-US"/>
          </a:p>
        </c:rich>
      </c:tx>
      <c:layout/>
      <c:overlay val="0"/>
      <c:spPr>
        <a:noFill/>
        <a:ln>
          <a:noFill/>
        </a:ln>
        <a:effectLst/>
      </c:spPr>
      <c:txPr>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endParaRPr lang="tr-TR"/>
        </a:p>
      </c:txPr>
    </c:title>
    <c:autoTitleDeleted val="0"/>
    <c:plotArea>
      <c:layout/>
      <c:pieChart>
        <c:varyColors val="1"/>
        <c:ser>
          <c:idx val="0"/>
          <c:order val="0"/>
          <c:tx>
            <c:strRef>
              <c:f>Sayfa1!$A$2</c:f>
              <c:strCache>
                <c:ptCount val="1"/>
                <c:pt idx="0">
                  <c:v>8</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xmlns:c16r2="http://schemas.microsoft.com/office/drawing/2015/06/chart">
              <c:ext xmlns:c16="http://schemas.microsoft.com/office/drawing/2014/chart" uri="{C3380CC4-5D6E-409C-BE32-E72D297353CC}">
                <c16:uniqueId val="{00000001-4A58-4852-8153-E6427DBBFDC7}"/>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tr-TR"/>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strRef>
              <c:f>Sayfa1!$A$1</c:f>
              <c:strCache>
                <c:ptCount val="1"/>
                <c:pt idx="0">
                  <c:v>25-80</c:v>
                </c:pt>
              </c:strCache>
            </c:strRef>
          </c:cat>
          <c:val>
            <c:numRef>
              <c:f>Sayfa1!$A$2</c:f>
              <c:numCache>
                <c:formatCode>General</c:formatCode>
                <c:ptCount val="1"/>
                <c:pt idx="0">
                  <c:v>8</c:v>
                </c:pt>
              </c:numCache>
            </c:numRef>
          </c:val>
          <c:extLst xmlns:c16r2="http://schemas.microsoft.com/office/drawing/2015/06/chart">
            <c:ext xmlns:c16="http://schemas.microsoft.com/office/drawing/2014/chart" uri="{C3380CC4-5D6E-409C-BE32-E72D297353CC}">
              <c16:uniqueId val="{00000002-4A58-4852-8153-E6427DBBFDC7}"/>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legend>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r>
              <a:rPr lang="tr-TR"/>
              <a:t>Cinsiyet Dağılımı</a:t>
            </a:r>
          </a:p>
        </c:rich>
      </c:tx>
      <c:layout/>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tr-TR"/>
        </a:p>
      </c:txPr>
    </c:title>
    <c:autoTitleDeleted val="0"/>
    <c:plotArea>
      <c:layout/>
      <c:pieChart>
        <c:varyColors val="1"/>
        <c:ser>
          <c:idx val="0"/>
          <c:order val="0"/>
          <c:dPt>
            <c:idx val="0"/>
            <c:bubble3D val="0"/>
            <c:spPr>
              <a:solidFill>
                <a:schemeClr val="accent1"/>
              </a:solidFill>
              <a:ln>
                <a:noFill/>
              </a:ln>
              <a:effectLst>
                <a:outerShdw blurRad="635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1-A92C-4CA3-909E-21B96359CE14}"/>
              </c:ext>
            </c:extLst>
          </c:dPt>
          <c:dPt>
            <c:idx val="1"/>
            <c:bubble3D val="0"/>
            <c:spPr>
              <a:solidFill>
                <a:schemeClr val="accent2"/>
              </a:solidFill>
              <a:ln>
                <a:noFill/>
              </a:ln>
              <a:effectLst>
                <a:outerShdw blurRad="635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3-A92C-4CA3-909E-21B96359CE14}"/>
              </c:ext>
            </c:extLst>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tr-TR"/>
                </a:p>
              </c:txPr>
              <c:dLblPos val="outEnd"/>
              <c:showLegendKey val="0"/>
              <c:showVal val="0"/>
              <c:showCatName val="1"/>
              <c:showSerName val="0"/>
              <c:showPercent val="1"/>
              <c:showBubbleSize val="0"/>
            </c:dLbl>
            <c:dLbl>
              <c:idx val="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tr-TR"/>
                </a:p>
              </c:txPr>
              <c:dLblPos val="outEnd"/>
              <c:showLegendKey val="0"/>
              <c:showVal val="0"/>
              <c:showCatName val="1"/>
              <c:showSerName val="0"/>
              <c:showPercent val="1"/>
              <c:showBubbleSize val="0"/>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Sayfa1!$A$5:$B$5</c:f>
              <c:strCache>
                <c:ptCount val="2"/>
                <c:pt idx="0">
                  <c:v>Kadın</c:v>
                </c:pt>
                <c:pt idx="1">
                  <c:v>Erkek</c:v>
                </c:pt>
              </c:strCache>
            </c:strRef>
          </c:cat>
          <c:val>
            <c:numRef>
              <c:f>Sayfa1!$A$6:$B$6</c:f>
              <c:numCache>
                <c:formatCode>General</c:formatCode>
                <c:ptCount val="2"/>
                <c:pt idx="0">
                  <c:v>5</c:v>
                </c:pt>
                <c:pt idx="1">
                  <c:v>3</c:v>
                </c:pt>
              </c:numCache>
            </c:numRef>
          </c:val>
          <c:extLst xmlns:c16r2="http://schemas.microsoft.com/office/drawing/2015/06/chart">
            <c:ext xmlns:c16="http://schemas.microsoft.com/office/drawing/2014/chart" uri="{C3380CC4-5D6E-409C-BE32-E72D297353CC}">
              <c16:uniqueId val="{00000004-A92C-4CA3-909E-21B96359CE14}"/>
            </c:ext>
          </c:extLst>
        </c:ser>
        <c:dLbls>
          <c:dLblPos val="out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851429-65E7-45B7-B8F1-89B3948DF975}" type="datetimeFigureOut">
              <a:rPr lang="tr-TR" smtClean="0"/>
              <a:t>16.07.2026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A8C699-45C2-4E71-86D1-B89AB57EC5A1}" type="slidenum">
              <a:rPr lang="tr-TR" smtClean="0"/>
              <a:t>‹#›</a:t>
            </a:fld>
            <a:endParaRPr lang="tr-TR"/>
          </a:p>
        </p:txBody>
      </p:sp>
    </p:spTree>
    <p:extLst>
      <p:ext uri="{BB962C8B-B14F-4D97-AF65-F5344CB8AC3E}">
        <p14:creationId xmlns:p14="http://schemas.microsoft.com/office/powerpoint/2010/main" val="13302253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jpeg"/><Relationship Id="rId1" Type="http://schemas.openxmlformats.org/officeDocument/2006/relationships/slideMaster" Target="../slideMasters/slideMaster2.xml"/><Relationship Id="rId4" Type="http://schemas.openxmlformats.org/officeDocument/2006/relationships/image" Target="../media/image7.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aşlık ve İçerik">
    <p:spTree>
      <p:nvGrpSpPr>
        <p:cNvPr id="1" name=""/>
        <p:cNvGrpSpPr/>
        <p:nvPr/>
      </p:nvGrpSpPr>
      <p:grpSpPr>
        <a:xfrm>
          <a:off x="0" y="0"/>
          <a:ext cx="0" cy="0"/>
          <a:chOff x="0" y="0"/>
          <a:chExt cx="0" cy="0"/>
        </a:xfrm>
      </p:grpSpPr>
      <p:pic>
        <p:nvPicPr>
          <p:cNvPr id="3" name="Resim 2" descr="metin, ekran görüntüsü, yazı tipi, beyaz içeren bir resim&#10;&#10;Açıklama otomatik olarak oluşturuldu">
            <a:extLst>
              <a:ext uri="{FF2B5EF4-FFF2-40B4-BE49-F238E27FC236}">
                <a16:creationId xmlns:a16="http://schemas.microsoft.com/office/drawing/2014/main" xmlns="" id="{41712E9F-FD32-3A70-5710-24F0CE4EFB4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425325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ölüm Üst Bilgisi">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32437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Özel Düzen">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xmlns="" id="{C26BF5C0-0427-90B7-3E04-272F76A39EBF}"/>
              </a:ext>
            </a:extLst>
          </p:cNvPr>
          <p:cNvSpPr txBox="1"/>
          <p:nvPr userDrawn="1"/>
        </p:nvSpPr>
        <p:spPr>
          <a:xfrm>
            <a:off x="2635250" y="6096000"/>
            <a:ext cx="6921500" cy="307777"/>
          </a:xfrm>
          <a:prstGeom prst="rect">
            <a:avLst/>
          </a:prstGeom>
          <a:noFill/>
        </p:spPr>
        <p:txBody>
          <a:bodyPr wrap="square" rtlCol="0">
            <a:spAutoFit/>
          </a:bodyPr>
          <a:lstStyle/>
          <a:p>
            <a:pPr algn="ctr"/>
            <a:r>
              <a:rPr lang="tr-TR" sz="1400" b="0" i="0" dirty="0">
                <a:solidFill>
                  <a:schemeClr val="tx1"/>
                </a:solidFill>
                <a:effectLst/>
                <a:latin typeface="Avenir Next LT Pro Light" panose="020B0304020202020204" pitchFamily="34" charset="-94"/>
                <a:cs typeface="Aparajita" panose="020B0502040204020203" pitchFamily="18" charset="0"/>
              </a:rPr>
              <a:t>Merkez Mah. İstiklal Sok. No:9 Şişli, İstanbul/Türkiye</a:t>
            </a:r>
            <a:endParaRPr lang="tr-TR" sz="1400" i="0" dirty="0">
              <a:solidFill>
                <a:schemeClr val="tx1"/>
              </a:solidFill>
              <a:latin typeface="Avenir Next LT Pro Light" panose="020B0304020202020204" pitchFamily="34" charset="-94"/>
              <a:cs typeface="Aparajita" panose="020B0502040204020203" pitchFamily="18" charset="0"/>
            </a:endParaRPr>
          </a:p>
        </p:txBody>
      </p:sp>
      <p:pic>
        <p:nvPicPr>
          <p:cNvPr id="4" name="Resim 3" descr="metin, ekran görüntüsü, tasarım içeren bir resim&#10;&#10;Açıklama otomatik olarak oluşturuldu">
            <a:extLst>
              <a:ext uri="{FF2B5EF4-FFF2-40B4-BE49-F238E27FC236}">
                <a16:creationId xmlns:a16="http://schemas.microsoft.com/office/drawing/2014/main" xmlns="" id="{0D279D0D-BFA5-B61A-0AEA-C7559B863E0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28"/>
            <a:ext cx="12192000" cy="6857143"/>
          </a:xfrm>
          <a:prstGeom prst="rect">
            <a:avLst/>
          </a:prstGeom>
        </p:spPr>
      </p:pic>
    </p:spTree>
    <p:extLst>
      <p:ext uri="{BB962C8B-B14F-4D97-AF65-F5344CB8AC3E}">
        <p14:creationId xmlns:p14="http://schemas.microsoft.com/office/powerpoint/2010/main" val="3969329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Özel Düzen">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xmlns="" id="{C26BF5C0-0427-90B7-3E04-272F76A39EBF}"/>
              </a:ext>
            </a:extLst>
          </p:cNvPr>
          <p:cNvSpPr txBox="1"/>
          <p:nvPr userDrawn="1"/>
        </p:nvSpPr>
        <p:spPr>
          <a:xfrm>
            <a:off x="2635250" y="6096000"/>
            <a:ext cx="6921500" cy="307777"/>
          </a:xfrm>
          <a:prstGeom prst="rect">
            <a:avLst/>
          </a:prstGeom>
          <a:noFill/>
        </p:spPr>
        <p:txBody>
          <a:bodyPr wrap="square" rtlCol="0">
            <a:spAutoFit/>
          </a:bodyPr>
          <a:lstStyle/>
          <a:p>
            <a:pPr algn="ctr"/>
            <a:r>
              <a:rPr lang="tr-TR" sz="1400" b="0" i="0" dirty="0">
                <a:solidFill>
                  <a:schemeClr val="tx1"/>
                </a:solidFill>
                <a:effectLst/>
                <a:latin typeface="Avenir Next LT Pro Light" panose="020B0304020202020204" pitchFamily="34" charset="-94"/>
                <a:cs typeface="Aparajita" panose="020B0502040204020203" pitchFamily="18" charset="0"/>
              </a:rPr>
              <a:t>Merkez Mah. İstiklal Sok. No:9 Şişli, İstanbul/Türkiye</a:t>
            </a:r>
            <a:endParaRPr lang="tr-TR" sz="1400" i="0" dirty="0">
              <a:solidFill>
                <a:schemeClr val="tx1"/>
              </a:solidFill>
              <a:latin typeface="Avenir Next LT Pro Light" panose="020B0304020202020204" pitchFamily="34" charset="-94"/>
              <a:cs typeface="Aparajita" panose="020B0502040204020203" pitchFamily="18" charset="0"/>
            </a:endParaRPr>
          </a:p>
        </p:txBody>
      </p:sp>
      <p:pic>
        <p:nvPicPr>
          <p:cNvPr id="4" name="Resim 3" descr="metin, ekran görüntüsü, tasarım içeren bir resim&#10;&#10;Açıklama otomatik olarak oluşturuldu">
            <a:extLst>
              <a:ext uri="{FF2B5EF4-FFF2-40B4-BE49-F238E27FC236}">
                <a16:creationId xmlns:a16="http://schemas.microsoft.com/office/drawing/2014/main" xmlns="" id="{0D279D0D-BFA5-B61A-0AEA-C7559B863E0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28"/>
            <a:ext cx="12192000" cy="6857143"/>
          </a:xfrm>
          <a:prstGeom prst="rect">
            <a:avLst/>
          </a:prstGeom>
        </p:spPr>
      </p:pic>
      <p:pic>
        <p:nvPicPr>
          <p:cNvPr id="5" name="Resim 4" descr="metin, tasarım, sabit, değişmeyen, muayyen, dikdörtgen içeren bir resim&#10;&#10;Açıklama otomatik olarak oluşturuldu">
            <a:extLst>
              <a:ext uri="{FF2B5EF4-FFF2-40B4-BE49-F238E27FC236}">
                <a16:creationId xmlns:a16="http://schemas.microsoft.com/office/drawing/2014/main" xmlns="" id="{9E44CAC3-7597-5F85-CB28-AD7099872D8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92" y="0"/>
            <a:ext cx="12190815" cy="6858000"/>
          </a:xfrm>
          <a:prstGeom prst="rect">
            <a:avLst/>
          </a:prstGeom>
        </p:spPr>
      </p:pic>
      <p:pic>
        <p:nvPicPr>
          <p:cNvPr id="6" name="Resim 5" descr="metin, tasarım, sabit, değişmeyen, muayyen, dikdörtgen içeren bir resim&#10;&#10;Açıklama otomatik olarak oluşturuldu">
            <a:extLst>
              <a:ext uri="{FF2B5EF4-FFF2-40B4-BE49-F238E27FC236}">
                <a16:creationId xmlns:a16="http://schemas.microsoft.com/office/drawing/2014/main" xmlns="" id="{12673B82-E294-4E77-C25D-D5CD0E5740C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52992" y="152400"/>
            <a:ext cx="12190815" cy="6858000"/>
          </a:xfrm>
          <a:prstGeom prst="rect">
            <a:avLst/>
          </a:prstGeom>
        </p:spPr>
      </p:pic>
    </p:spTree>
    <p:extLst>
      <p:ext uri="{BB962C8B-B14F-4D97-AF65-F5344CB8AC3E}">
        <p14:creationId xmlns:p14="http://schemas.microsoft.com/office/powerpoint/2010/main" val="40947281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Özel Düzen">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xmlns="" id="{C26BF5C0-0427-90B7-3E04-272F76A39EBF}"/>
              </a:ext>
            </a:extLst>
          </p:cNvPr>
          <p:cNvSpPr txBox="1"/>
          <p:nvPr userDrawn="1"/>
        </p:nvSpPr>
        <p:spPr>
          <a:xfrm>
            <a:off x="2635250" y="6096000"/>
            <a:ext cx="6921500" cy="307777"/>
          </a:xfrm>
          <a:prstGeom prst="rect">
            <a:avLst/>
          </a:prstGeom>
          <a:noFill/>
        </p:spPr>
        <p:txBody>
          <a:bodyPr wrap="square" rtlCol="0">
            <a:spAutoFit/>
          </a:bodyPr>
          <a:lstStyle/>
          <a:p>
            <a:pPr algn="ctr"/>
            <a:r>
              <a:rPr lang="tr-TR" sz="1400" b="0" i="0" dirty="0">
                <a:solidFill>
                  <a:schemeClr val="tx1"/>
                </a:solidFill>
                <a:effectLst/>
                <a:latin typeface="Avenir Next LT Pro Light" panose="020B0304020202020204" pitchFamily="34" charset="-94"/>
                <a:cs typeface="Aparajita" panose="020B0502040204020203" pitchFamily="18" charset="0"/>
              </a:rPr>
              <a:t>Merkez Mah. İstiklal Sok. No:9 Şişli, İstanbul/Türkiye</a:t>
            </a:r>
            <a:endParaRPr lang="tr-TR" sz="1400" i="0" dirty="0">
              <a:solidFill>
                <a:schemeClr val="tx1"/>
              </a:solidFill>
              <a:latin typeface="Avenir Next LT Pro Light" panose="020B0304020202020204" pitchFamily="34" charset="-94"/>
              <a:cs typeface="Aparajita" panose="020B0502040204020203" pitchFamily="18" charset="0"/>
            </a:endParaRPr>
          </a:p>
        </p:txBody>
      </p:sp>
      <p:pic>
        <p:nvPicPr>
          <p:cNvPr id="4" name="Resim 3" descr="metin, ekran görüntüsü, tasarım içeren bir resim&#10;&#10;Açıklama otomatik olarak oluşturuldu">
            <a:extLst>
              <a:ext uri="{FF2B5EF4-FFF2-40B4-BE49-F238E27FC236}">
                <a16:creationId xmlns:a16="http://schemas.microsoft.com/office/drawing/2014/main" xmlns="" id="{0D279D0D-BFA5-B61A-0AEA-C7559B863E0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28"/>
            <a:ext cx="12192000" cy="6857143"/>
          </a:xfrm>
          <a:prstGeom prst="rect">
            <a:avLst/>
          </a:prstGeom>
        </p:spPr>
      </p:pic>
      <p:pic>
        <p:nvPicPr>
          <p:cNvPr id="7" name="Resim 6" descr="metin, ekran görüntüsü, tasarım, dikdörtgen içeren bir resim&#10;&#10;Açıklama otomatik olarak oluşturuldu">
            <a:extLst>
              <a:ext uri="{FF2B5EF4-FFF2-40B4-BE49-F238E27FC236}">
                <a16:creationId xmlns:a16="http://schemas.microsoft.com/office/drawing/2014/main" xmlns="" id="{783A2B26-8438-B540-8952-ED603DB6120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92" y="0"/>
            <a:ext cx="12190815" cy="6858000"/>
          </a:xfrm>
          <a:prstGeom prst="rect">
            <a:avLst/>
          </a:prstGeom>
        </p:spPr>
      </p:pic>
      <p:pic>
        <p:nvPicPr>
          <p:cNvPr id="5" name="Resim 4" descr="metin, ekran görüntüsü, tasarım, defter içeren bir resim&#10;&#10;Açıklama otomatik olarak oluşturuldu">
            <a:extLst>
              <a:ext uri="{FF2B5EF4-FFF2-40B4-BE49-F238E27FC236}">
                <a16:creationId xmlns:a16="http://schemas.microsoft.com/office/drawing/2014/main" xmlns="" id="{F1A58EB2-50FE-C271-6E25-5EB38795B0C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Tree>
    <p:extLst>
      <p:ext uri="{BB962C8B-B14F-4D97-AF65-F5344CB8AC3E}">
        <p14:creationId xmlns:p14="http://schemas.microsoft.com/office/powerpoint/2010/main" val="1107734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Özel Düzen">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xmlns="" id="{C26BF5C0-0427-90B7-3E04-272F76A39EBF}"/>
              </a:ext>
            </a:extLst>
          </p:cNvPr>
          <p:cNvSpPr txBox="1"/>
          <p:nvPr userDrawn="1"/>
        </p:nvSpPr>
        <p:spPr>
          <a:xfrm>
            <a:off x="2635250" y="6096000"/>
            <a:ext cx="6921500" cy="307777"/>
          </a:xfrm>
          <a:prstGeom prst="rect">
            <a:avLst/>
          </a:prstGeom>
          <a:noFill/>
        </p:spPr>
        <p:txBody>
          <a:bodyPr wrap="square" rtlCol="0">
            <a:spAutoFit/>
          </a:bodyPr>
          <a:lstStyle/>
          <a:p>
            <a:pPr algn="ctr"/>
            <a:r>
              <a:rPr lang="tr-TR" sz="1400" b="0" i="0" dirty="0">
                <a:solidFill>
                  <a:schemeClr val="tx1"/>
                </a:solidFill>
                <a:effectLst/>
                <a:latin typeface="Avenir Next LT Pro Light" panose="020B0304020202020204" pitchFamily="34" charset="-94"/>
                <a:cs typeface="Aparajita" panose="020B0502040204020203" pitchFamily="18" charset="0"/>
              </a:rPr>
              <a:t>Merkez Mah. İstiklal Sok. No:9 Şişli, İstanbul/Türkiye</a:t>
            </a:r>
            <a:endParaRPr lang="tr-TR" sz="1400" i="0" dirty="0">
              <a:solidFill>
                <a:schemeClr val="tx1"/>
              </a:solidFill>
              <a:latin typeface="Avenir Next LT Pro Light" panose="020B0304020202020204" pitchFamily="34" charset="-94"/>
              <a:cs typeface="Aparajita" panose="020B0502040204020203" pitchFamily="18" charset="0"/>
            </a:endParaRPr>
          </a:p>
        </p:txBody>
      </p:sp>
      <p:pic>
        <p:nvPicPr>
          <p:cNvPr id="4" name="Resim 3" descr="metin, ekran görüntüsü, tasarım içeren bir resim&#10;&#10;Açıklama otomatik olarak oluşturuldu">
            <a:extLst>
              <a:ext uri="{FF2B5EF4-FFF2-40B4-BE49-F238E27FC236}">
                <a16:creationId xmlns:a16="http://schemas.microsoft.com/office/drawing/2014/main" xmlns="" id="{0D279D0D-BFA5-B61A-0AEA-C7559B863E0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28"/>
            <a:ext cx="12192000" cy="6857143"/>
          </a:xfrm>
          <a:prstGeom prst="rect">
            <a:avLst/>
          </a:prstGeom>
        </p:spPr>
      </p:pic>
      <p:pic>
        <p:nvPicPr>
          <p:cNvPr id="7" name="Resim 6" descr="metin, ekran görüntüsü, tasarım, dikdörtgen içeren bir resim&#10;&#10;Açıklama otomatik olarak oluşturuldu">
            <a:extLst>
              <a:ext uri="{FF2B5EF4-FFF2-40B4-BE49-F238E27FC236}">
                <a16:creationId xmlns:a16="http://schemas.microsoft.com/office/drawing/2014/main" xmlns="" id="{783A2B26-8438-B540-8952-ED603DB6120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92" y="0"/>
            <a:ext cx="12190815" cy="6858000"/>
          </a:xfrm>
          <a:prstGeom prst="rect">
            <a:avLst/>
          </a:prstGeom>
        </p:spPr>
      </p:pic>
    </p:spTree>
    <p:extLst>
      <p:ext uri="{BB962C8B-B14F-4D97-AF65-F5344CB8AC3E}">
        <p14:creationId xmlns:p14="http://schemas.microsoft.com/office/powerpoint/2010/main" val="8999266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Özel Düzen">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642719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3.jpe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theme" Target="../theme/theme2.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Başlık Yer Tutucusu 8">
            <a:extLst>
              <a:ext uri="{FF2B5EF4-FFF2-40B4-BE49-F238E27FC236}">
                <a16:creationId xmlns:a16="http://schemas.microsoft.com/office/drawing/2014/main" xmlns="" id="{CA0E9781-7FBF-43BD-DEF4-1B8F1BE6CC6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Asıl başlık stilini düzenlemek için tıklayın</a:t>
            </a:r>
          </a:p>
        </p:txBody>
      </p:sp>
      <p:pic>
        <p:nvPicPr>
          <p:cNvPr id="12" name="Resim 11">
            <a:extLst>
              <a:ext uri="{FF2B5EF4-FFF2-40B4-BE49-F238E27FC236}">
                <a16:creationId xmlns:a16="http://schemas.microsoft.com/office/drawing/2014/main" xmlns="" id="{A74751CC-7AC9-005E-0DC1-70ED772D3D4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75641905"/>
      </p:ext>
    </p:extLst>
  </p:cSld>
  <p:clrMap bg1="lt1" tx1="dk1" bg2="lt2" tx2="dk2" accent1="accent1" accent2="accent2" accent3="accent3" accent4="accent4" accent5="accent5" accent6="accent6" hlink="hlink" folHlink="folHlink"/>
  <p:sldLayoutIdLst>
    <p:sldLayoutId id="2147483650" r:id="rId1"/>
    <p:sldLayoutId id="214748365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Resim 7">
            <a:extLst>
              <a:ext uri="{FF2B5EF4-FFF2-40B4-BE49-F238E27FC236}">
                <a16:creationId xmlns:a16="http://schemas.microsoft.com/office/drawing/2014/main" xmlns="" id="{3EDF7FDD-B378-2CB7-37AF-FAE0357C9D7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416" y="0"/>
            <a:ext cx="12186584" cy="6858000"/>
          </a:xfrm>
          <a:prstGeom prst="rect">
            <a:avLst/>
          </a:prstGeom>
        </p:spPr>
      </p:pic>
    </p:spTree>
    <p:extLst>
      <p:ext uri="{BB962C8B-B14F-4D97-AF65-F5344CB8AC3E}">
        <p14:creationId xmlns:p14="http://schemas.microsoft.com/office/powerpoint/2010/main" val="1147725258"/>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56" r:id="rId3"/>
    <p:sldLayoutId id="2147483655" r:id="rId4"/>
    <p:sldLayoutId id="2147483657"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2.png"/><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a:extLst>
              <a:ext uri="{FF2B5EF4-FFF2-40B4-BE49-F238E27FC236}">
                <a16:creationId xmlns:a16="http://schemas.microsoft.com/office/drawing/2014/main" xmlns="" id="{39DD9CA0-405A-C7DA-2682-B6DD0C9EAF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1490960"/>
            <a:ext cx="6096000" cy="1079520"/>
          </a:xfrm>
          <a:prstGeom prst="rect">
            <a:avLst/>
          </a:prstGeom>
        </p:spPr>
      </p:pic>
      <p:pic>
        <p:nvPicPr>
          <p:cNvPr id="4" name="Resi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5600" y="1752600"/>
            <a:ext cx="6172200" cy="685800"/>
          </a:xfrm>
          <a:prstGeom prst="rect">
            <a:avLst/>
          </a:prstGeom>
        </p:spPr>
      </p:pic>
      <p:pic>
        <p:nvPicPr>
          <p:cNvPr id="7" name="Resim 6"/>
          <p:cNvPicPr>
            <a:picLocks noChangeAspect="1"/>
          </p:cNvPicPr>
          <p:nvPr/>
        </p:nvPicPr>
        <p:blipFill rotWithShape="1">
          <a:blip r:embed="rId4">
            <a:extLst>
              <a:ext uri="{28A0092B-C50C-407E-A947-70E740481C1C}">
                <a14:useLocalDpi xmlns:a14="http://schemas.microsoft.com/office/drawing/2010/main" val="0"/>
              </a:ext>
            </a:extLst>
          </a:blip>
          <a:srcRect r="10040"/>
          <a:stretch/>
        </p:blipFill>
        <p:spPr>
          <a:xfrm>
            <a:off x="7162800" y="1954162"/>
            <a:ext cx="2048194" cy="428685"/>
          </a:xfrm>
          <a:prstGeom prst="rect">
            <a:avLst/>
          </a:prstGeom>
        </p:spPr>
      </p:pic>
      <p:pic>
        <p:nvPicPr>
          <p:cNvPr id="5" name="Resim 4"/>
          <p:cNvPicPr>
            <a:picLocks noChangeAspect="1"/>
          </p:cNvPicPr>
          <p:nvPr/>
        </p:nvPicPr>
        <p:blipFill rotWithShape="1">
          <a:blip r:embed="rId5">
            <a:extLst>
              <a:ext uri="{28A0092B-C50C-407E-A947-70E740481C1C}">
                <a14:useLocalDpi xmlns:a14="http://schemas.microsoft.com/office/drawing/2010/main" val="0"/>
              </a:ext>
            </a:extLst>
          </a:blip>
          <a:srcRect l="3905" t="13056" r="3905" b="17388"/>
          <a:stretch/>
        </p:blipFill>
        <p:spPr>
          <a:xfrm>
            <a:off x="4800599" y="1905000"/>
            <a:ext cx="2590801" cy="914400"/>
          </a:xfrm>
          <a:prstGeom prst="rect">
            <a:avLst/>
          </a:prstGeom>
        </p:spPr>
      </p:pic>
      <p:sp>
        <p:nvSpPr>
          <p:cNvPr id="3" name="Metin kutusu 2">
            <a:extLst>
              <a:ext uri="{FF2B5EF4-FFF2-40B4-BE49-F238E27FC236}">
                <a16:creationId xmlns:a16="http://schemas.microsoft.com/office/drawing/2014/main" xmlns="" id="{8CFA61AB-A05D-5A96-3F20-D171AB89F497}"/>
              </a:ext>
            </a:extLst>
          </p:cNvPr>
          <p:cNvSpPr txBox="1"/>
          <p:nvPr/>
        </p:nvSpPr>
        <p:spPr>
          <a:xfrm>
            <a:off x="1091681" y="3216342"/>
            <a:ext cx="10748866" cy="1077218"/>
          </a:xfrm>
          <a:prstGeom prst="rect">
            <a:avLst/>
          </a:prstGeom>
          <a:noFill/>
        </p:spPr>
        <p:txBody>
          <a:bodyPr wrap="square" rtlCol="0">
            <a:spAutoFit/>
          </a:bodyPr>
          <a:lstStyle/>
          <a:p>
            <a:pPr algn="ctr"/>
            <a:r>
              <a:rPr lang="tr-TR" sz="3200" b="1" spc="155" dirty="0">
                <a:solidFill>
                  <a:srgbClr val="242424"/>
                </a:solidFill>
              </a:rPr>
              <a:t>SAĞLIKLI YAŞAM İÇİN SAĞLIKLI BESLENME PROJESİ</a:t>
            </a:r>
            <a:endParaRPr lang="tr-TR" sz="3200" b="1" dirty="0"/>
          </a:p>
        </p:txBody>
      </p:sp>
    </p:spTree>
    <p:extLst>
      <p:ext uri="{BB962C8B-B14F-4D97-AF65-F5344CB8AC3E}">
        <p14:creationId xmlns:p14="http://schemas.microsoft.com/office/powerpoint/2010/main" val="41668479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F695C7C0-948F-F087-B74B-164C540A7DBE}"/>
            </a:ext>
          </a:extLst>
        </p:cNvPr>
        <p:cNvGrpSpPr/>
        <p:nvPr/>
      </p:nvGrpSpPr>
      <p:grpSpPr>
        <a:xfrm>
          <a:off x="0" y="0"/>
          <a:ext cx="0" cy="0"/>
          <a:chOff x="0" y="0"/>
          <a:chExt cx="0" cy="0"/>
        </a:xfrm>
      </p:grpSpPr>
      <p:pic>
        <p:nvPicPr>
          <p:cNvPr id="3" name="Resim 2">
            <a:extLst>
              <a:ext uri="{FF2B5EF4-FFF2-40B4-BE49-F238E27FC236}">
                <a16:creationId xmlns:a16="http://schemas.microsoft.com/office/drawing/2014/main" xmlns="" id="{C407A5E1-2E97-5BD5-2E44-7970518656E9}"/>
              </a:ext>
            </a:extLst>
          </p:cNvPr>
          <p:cNvPicPr>
            <a:picLocks noChangeAspect="1"/>
          </p:cNvPicPr>
          <p:nvPr/>
        </p:nvPicPr>
        <p:blipFill>
          <a:blip r:embed="rId2"/>
          <a:stretch>
            <a:fillRect/>
          </a:stretch>
        </p:blipFill>
        <p:spPr>
          <a:xfrm>
            <a:off x="1727200" y="35202"/>
            <a:ext cx="1478407" cy="654115"/>
          </a:xfrm>
          <a:prstGeom prst="rect">
            <a:avLst/>
          </a:prstGeom>
        </p:spPr>
      </p:pic>
      <p:sp>
        <p:nvSpPr>
          <p:cNvPr id="6" name="object 10">
            <a:extLst>
              <a:ext uri="{FF2B5EF4-FFF2-40B4-BE49-F238E27FC236}">
                <a16:creationId xmlns:a16="http://schemas.microsoft.com/office/drawing/2014/main" xmlns="" id="{3982C822-D662-4079-6448-C91D24DF9711}"/>
              </a:ext>
            </a:extLst>
          </p:cNvPr>
          <p:cNvSpPr txBox="1"/>
          <p:nvPr/>
        </p:nvSpPr>
        <p:spPr>
          <a:xfrm>
            <a:off x="1918697" y="2885983"/>
            <a:ext cx="143510" cy="179070"/>
          </a:xfrm>
          <a:prstGeom prst="rect">
            <a:avLst/>
          </a:prstGeom>
        </p:spPr>
        <p:txBody>
          <a:bodyPr vert="horz" wrap="square" lIns="0" tIns="13335" rIns="0" bIns="0" rtlCol="0">
            <a:spAutoFit/>
          </a:bodyPr>
          <a:lstStyle/>
          <a:p>
            <a:pPr>
              <a:lnSpc>
                <a:spcPct val="100000"/>
              </a:lnSpc>
              <a:spcBef>
                <a:spcPts val="105"/>
              </a:spcBef>
            </a:pPr>
            <a:r>
              <a:rPr sz="1000" b="1" spc="-25" dirty="0">
                <a:solidFill>
                  <a:srgbClr val="FFFFFF"/>
                </a:solidFill>
                <a:latin typeface="Corbel"/>
                <a:cs typeface="Corbel"/>
              </a:rPr>
              <a:t>20</a:t>
            </a:r>
            <a:endParaRPr sz="1000">
              <a:latin typeface="Corbel"/>
              <a:cs typeface="Corbel"/>
            </a:endParaRPr>
          </a:p>
        </p:txBody>
      </p:sp>
      <p:sp>
        <p:nvSpPr>
          <p:cNvPr id="7" name="object 11">
            <a:extLst>
              <a:ext uri="{FF2B5EF4-FFF2-40B4-BE49-F238E27FC236}">
                <a16:creationId xmlns:a16="http://schemas.microsoft.com/office/drawing/2014/main" xmlns="" id="{5BFC2F9D-A9F9-8C35-F1AD-098C4048BE4D}"/>
              </a:ext>
            </a:extLst>
          </p:cNvPr>
          <p:cNvSpPr txBox="1"/>
          <p:nvPr/>
        </p:nvSpPr>
        <p:spPr>
          <a:xfrm>
            <a:off x="4042772" y="3915318"/>
            <a:ext cx="143510" cy="179070"/>
          </a:xfrm>
          <a:prstGeom prst="rect">
            <a:avLst/>
          </a:prstGeom>
        </p:spPr>
        <p:txBody>
          <a:bodyPr vert="horz" wrap="square" lIns="0" tIns="13335" rIns="0" bIns="0" rtlCol="0">
            <a:spAutoFit/>
          </a:bodyPr>
          <a:lstStyle/>
          <a:p>
            <a:pPr>
              <a:lnSpc>
                <a:spcPct val="100000"/>
              </a:lnSpc>
              <a:spcBef>
                <a:spcPts val="105"/>
              </a:spcBef>
            </a:pPr>
            <a:r>
              <a:rPr sz="1000" b="1" spc="-25" dirty="0">
                <a:solidFill>
                  <a:srgbClr val="FFFFFF"/>
                </a:solidFill>
                <a:latin typeface="Corbel"/>
                <a:cs typeface="Corbel"/>
              </a:rPr>
              <a:t>10</a:t>
            </a:r>
            <a:endParaRPr sz="1000">
              <a:latin typeface="Corbel"/>
              <a:cs typeface="Corbel"/>
            </a:endParaRPr>
          </a:p>
        </p:txBody>
      </p:sp>
      <p:sp>
        <p:nvSpPr>
          <p:cNvPr id="8" name="object 12">
            <a:extLst>
              <a:ext uri="{FF2B5EF4-FFF2-40B4-BE49-F238E27FC236}">
                <a16:creationId xmlns:a16="http://schemas.microsoft.com/office/drawing/2014/main" xmlns="" id="{6B826C8A-7EA5-773E-756D-505B4A4DA286}"/>
              </a:ext>
            </a:extLst>
          </p:cNvPr>
          <p:cNvSpPr txBox="1"/>
          <p:nvPr/>
        </p:nvSpPr>
        <p:spPr>
          <a:xfrm>
            <a:off x="1458070" y="5844516"/>
            <a:ext cx="1060450" cy="164465"/>
          </a:xfrm>
          <a:prstGeom prst="rect">
            <a:avLst/>
          </a:prstGeom>
        </p:spPr>
        <p:txBody>
          <a:bodyPr vert="horz" wrap="square" lIns="0" tIns="13970" rIns="0" bIns="0" rtlCol="0">
            <a:spAutoFit/>
          </a:bodyPr>
          <a:lstStyle/>
          <a:p>
            <a:pPr>
              <a:lnSpc>
                <a:spcPct val="100000"/>
              </a:lnSpc>
              <a:spcBef>
                <a:spcPts val="110"/>
              </a:spcBef>
            </a:pPr>
            <a:r>
              <a:rPr sz="900" dirty="0">
                <a:solidFill>
                  <a:srgbClr val="585858"/>
                </a:solidFill>
                <a:latin typeface="Corbel"/>
                <a:cs typeface="Corbel"/>
              </a:rPr>
              <a:t>Tahmini</a:t>
            </a:r>
            <a:r>
              <a:rPr sz="900" spc="-45" dirty="0">
                <a:solidFill>
                  <a:srgbClr val="585858"/>
                </a:solidFill>
                <a:latin typeface="Corbel"/>
                <a:cs typeface="Corbel"/>
              </a:rPr>
              <a:t> </a:t>
            </a:r>
            <a:r>
              <a:rPr sz="900" dirty="0">
                <a:solidFill>
                  <a:srgbClr val="585858"/>
                </a:solidFill>
                <a:latin typeface="Corbel"/>
                <a:cs typeface="Corbel"/>
              </a:rPr>
              <a:t>Katılım</a:t>
            </a:r>
            <a:r>
              <a:rPr sz="900" spc="-35" dirty="0">
                <a:solidFill>
                  <a:srgbClr val="585858"/>
                </a:solidFill>
                <a:latin typeface="Corbel"/>
                <a:cs typeface="Corbel"/>
              </a:rPr>
              <a:t> </a:t>
            </a:r>
            <a:r>
              <a:rPr sz="900" spc="-10" dirty="0">
                <a:solidFill>
                  <a:srgbClr val="585858"/>
                </a:solidFill>
                <a:latin typeface="Corbel"/>
                <a:cs typeface="Corbel"/>
              </a:rPr>
              <a:t>Sayısı</a:t>
            </a:r>
            <a:endParaRPr sz="900" dirty="0">
              <a:latin typeface="Corbel"/>
              <a:cs typeface="Corbel"/>
            </a:endParaRPr>
          </a:p>
        </p:txBody>
      </p:sp>
      <p:sp>
        <p:nvSpPr>
          <p:cNvPr id="9" name="object 13">
            <a:extLst>
              <a:ext uri="{FF2B5EF4-FFF2-40B4-BE49-F238E27FC236}">
                <a16:creationId xmlns:a16="http://schemas.microsoft.com/office/drawing/2014/main" xmlns="" id="{F233B6F6-4859-396E-4EE3-155CB31C8422}"/>
              </a:ext>
            </a:extLst>
          </p:cNvPr>
          <p:cNvSpPr txBox="1"/>
          <p:nvPr/>
        </p:nvSpPr>
        <p:spPr>
          <a:xfrm>
            <a:off x="3457239" y="5856375"/>
            <a:ext cx="1307465" cy="152606"/>
          </a:xfrm>
          <a:prstGeom prst="rect">
            <a:avLst/>
          </a:prstGeom>
        </p:spPr>
        <p:txBody>
          <a:bodyPr vert="horz" wrap="square" lIns="0" tIns="13970" rIns="0" bIns="0" rtlCol="0">
            <a:spAutoFit/>
          </a:bodyPr>
          <a:lstStyle/>
          <a:p>
            <a:pPr>
              <a:lnSpc>
                <a:spcPct val="100000"/>
              </a:lnSpc>
              <a:spcBef>
                <a:spcPts val="110"/>
              </a:spcBef>
            </a:pPr>
            <a:r>
              <a:rPr sz="900" spc="-10" dirty="0">
                <a:solidFill>
                  <a:srgbClr val="585858"/>
                </a:solidFill>
                <a:latin typeface="Corbel"/>
                <a:cs typeface="Corbel"/>
              </a:rPr>
              <a:t>Eğitime</a:t>
            </a:r>
            <a:r>
              <a:rPr sz="900" spc="-15" dirty="0">
                <a:solidFill>
                  <a:srgbClr val="585858"/>
                </a:solidFill>
                <a:latin typeface="Corbel"/>
                <a:cs typeface="Corbel"/>
              </a:rPr>
              <a:t> </a:t>
            </a:r>
            <a:r>
              <a:rPr sz="900" dirty="0" err="1">
                <a:solidFill>
                  <a:srgbClr val="585858"/>
                </a:solidFill>
                <a:latin typeface="Corbel"/>
                <a:cs typeface="Corbel"/>
              </a:rPr>
              <a:t>Katılan</a:t>
            </a:r>
            <a:r>
              <a:rPr sz="900" spc="-15" dirty="0">
                <a:solidFill>
                  <a:srgbClr val="585858"/>
                </a:solidFill>
                <a:latin typeface="Corbel"/>
                <a:cs typeface="Corbel"/>
              </a:rPr>
              <a:t> </a:t>
            </a:r>
            <a:r>
              <a:rPr lang="tr-TR" sz="900" dirty="0">
                <a:solidFill>
                  <a:srgbClr val="585858"/>
                </a:solidFill>
                <a:latin typeface="Corbel"/>
                <a:cs typeface="Corbel"/>
              </a:rPr>
              <a:t>Vatandaş</a:t>
            </a:r>
            <a:endParaRPr sz="900" dirty="0">
              <a:latin typeface="Corbel"/>
              <a:cs typeface="Corbel"/>
            </a:endParaRPr>
          </a:p>
        </p:txBody>
      </p:sp>
      <p:sp>
        <p:nvSpPr>
          <p:cNvPr id="10" name="object 14" descr="$PPTXTitle">
            <a:extLst>
              <a:ext uri="{FF2B5EF4-FFF2-40B4-BE49-F238E27FC236}">
                <a16:creationId xmlns:a16="http://schemas.microsoft.com/office/drawing/2014/main" xmlns="" id="{6E76B406-6F13-7D31-08A4-443B717773B7}"/>
              </a:ext>
            </a:extLst>
          </p:cNvPr>
          <p:cNvSpPr txBox="1">
            <a:spLocks/>
          </p:cNvSpPr>
          <p:nvPr/>
        </p:nvSpPr>
        <p:spPr>
          <a:xfrm>
            <a:off x="1613516" y="1533383"/>
            <a:ext cx="2879090" cy="856645"/>
          </a:xfrm>
          <a:prstGeom prst="rect">
            <a:avLst/>
          </a:prstGeom>
        </p:spPr>
        <p:txBody>
          <a:bodyPr vert="horz" wrap="square" lIns="0" tIns="12700"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5080" algn="ctr">
              <a:lnSpc>
                <a:spcPct val="100000"/>
              </a:lnSpc>
              <a:spcBef>
                <a:spcPts val="100"/>
              </a:spcBef>
            </a:pPr>
            <a:r>
              <a:rPr lang="tr-TR" sz="1800" b="1" dirty="0">
                <a:latin typeface="Corbel"/>
                <a:cs typeface="Corbel"/>
              </a:rPr>
              <a:t>SAĞLIKLI BESLENME </a:t>
            </a:r>
            <a:r>
              <a:rPr lang="tr-TR" sz="1800" b="1" spc="-10" dirty="0">
                <a:latin typeface="Corbel"/>
                <a:cs typeface="Corbel"/>
              </a:rPr>
              <a:t>EĞİTİME</a:t>
            </a:r>
            <a:endParaRPr lang="tr-TR" sz="1800" dirty="0">
              <a:latin typeface="Corbel"/>
              <a:cs typeface="Corbel"/>
            </a:endParaRPr>
          </a:p>
          <a:p>
            <a:pPr marR="4445" algn="ctr">
              <a:lnSpc>
                <a:spcPct val="100000"/>
              </a:lnSpc>
              <a:spcBef>
                <a:spcPts val="50"/>
              </a:spcBef>
            </a:pPr>
            <a:r>
              <a:rPr lang="tr-TR" sz="1800" b="1" spc="-25" dirty="0">
                <a:latin typeface="Corbel"/>
                <a:cs typeface="Corbel"/>
              </a:rPr>
              <a:t>KATILIM</a:t>
            </a:r>
            <a:r>
              <a:rPr lang="tr-TR" sz="1800" b="1" spc="-50" dirty="0">
                <a:latin typeface="Corbel"/>
                <a:cs typeface="Corbel"/>
              </a:rPr>
              <a:t> </a:t>
            </a:r>
            <a:r>
              <a:rPr lang="tr-TR" sz="1800" b="1" spc="-10" dirty="0">
                <a:latin typeface="Corbel"/>
                <a:cs typeface="Corbel"/>
              </a:rPr>
              <a:t>ORANI</a:t>
            </a:r>
            <a:endParaRPr lang="tr-TR" sz="1800" dirty="0">
              <a:latin typeface="Corbel"/>
              <a:cs typeface="Corbel"/>
            </a:endParaRPr>
          </a:p>
        </p:txBody>
      </p:sp>
      <p:sp>
        <p:nvSpPr>
          <p:cNvPr id="11" name="object 15">
            <a:extLst>
              <a:ext uri="{FF2B5EF4-FFF2-40B4-BE49-F238E27FC236}">
                <a16:creationId xmlns:a16="http://schemas.microsoft.com/office/drawing/2014/main" xmlns="" id="{94B29BE7-8884-48FD-5252-07A35551073E}"/>
              </a:ext>
            </a:extLst>
          </p:cNvPr>
          <p:cNvSpPr/>
          <p:nvPr/>
        </p:nvSpPr>
        <p:spPr>
          <a:xfrm>
            <a:off x="782682" y="1461297"/>
            <a:ext cx="4526280" cy="4678246"/>
          </a:xfrm>
          <a:custGeom>
            <a:avLst/>
            <a:gdLst/>
            <a:ahLst/>
            <a:cxnLst/>
            <a:rect l="l" t="t" r="r" b="b"/>
            <a:pathLst>
              <a:path w="4526280" h="4538980">
                <a:moveTo>
                  <a:pt x="0" y="4538472"/>
                </a:moveTo>
                <a:lnTo>
                  <a:pt x="4526280" y="4538472"/>
                </a:lnTo>
                <a:lnTo>
                  <a:pt x="4526280" y="0"/>
                </a:lnTo>
                <a:lnTo>
                  <a:pt x="0" y="0"/>
                </a:lnTo>
                <a:lnTo>
                  <a:pt x="0" y="4538472"/>
                </a:lnTo>
                <a:close/>
              </a:path>
            </a:pathLst>
          </a:custGeom>
          <a:ln w="9144">
            <a:solidFill>
              <a:srgbClr val="D9D9D9"/>
            </a:solidFill>
          </a:ln>
        </p:spPr>
        <p:txBody>
          <a:bodyPr wrap="square" lIns="0" tIns="0" rIns="0" bIns="0" rtlCol="0"/>
          <a:lstStyle/>
          <a:p>
            <a:endParaRPr/>
          </a:p>
        </p:txBody>
      </p:sp>
      <p:pic>
        <p:nvPicPr>
          <p:cNvPr id="15" name="object 8">
            <a:extLst>
              <a:ext uri="{FF2B5EF4-FFF2-40B4-BE49-F238E27FC236}">
                <a16:creationId xmlns:a16="http://schemas.microsoft.com/office/drawing/2014/main" xmlns="" id="{1594FA17-D2D2-F10C-1811-04C10574E5CE}"/>
              </a:ext>
            </a:extLst>
          </p:cNvPr>
          <p:cNvPicPr/>
          <p:nvPr/>
        </p:nvPicPr>
        <p:blipFill>
          <a:blip r:embed="rId3" cstate="print"/>
          <a:stretch>
            <a:fillRect/>
          </a:stretch>
        </p:blipFill>
        <p:spPr>
          <a:xfrm>
            <a:off x="1233661" y="4541014"/>
            <a:ext cx="1505712" cy="1274443"/>
          </a:xfrm>
          <a:prstGeom prst="rect">
            <a:avLst/>
          </a:prstGeom>
        </p:spPr>
      </p:pic>
      <p:pic>
        <p:nvPicPr>
          <p:cNvPr id="17" name="object 8">
            <a:extLst>
              <a:ext uri="{FF2B5EF4-FFF2-40B4-BE49-F238E27FC236}">
                <a16:creationId xmlns:a16="http://schemas.microsoft.com/office/drawing/2014/main" xmlns="" id="{874EBC93-D7F9-3845-2317-5A344C8A2059}"/>
              </a:ext>
            </a:extLst>
          </p:cNvPr>
          <p:cNvPicPr/>
          <p:nvPr/>
        </p:nvPicPr>
        <p:blipFill>
          <a:blip r:embed="rId3" cstate="print"/>
          <a:stretch>
            <a:fillRect/>
          </a:stretch>
        </p:blipFill>
        <p:spPr>
          <a:xfrm>
            <a:off x="1233661" y="4447018"/>
            <a:ext cx="1505712" cy="1371323"/>
          </a:xfrm>
          <a:prstGeom prst="rect">
            <a:avLst/>
          </a:prstGeom>
        </p:spPr>
      </p:pic>
      <p:pic>
        <p:nvPicPr>
          <p:cNvPr id="19" name="object 9">
            <a:extLst>
              <a:ext uri="{FF2B5EF4-FFF2-40B4-BE49-F238E27FC236}">
                <a16:creationId xmlns:a16="http://schemas.microsoft.com/office/drawing/2014/main" xmlns="" id="{96882B90-444B-4500-5508-48F3FEF88D96}"/>
              </a:ext>
            </a:extLst>
          </p:cNvPr>
          <p:cNvPicPr/>
          <p:nvPr/>
        </p:nvPicPr>
        <p:blipFill>
          <a:blip r:embed="rId4" cstate="print"/>
          <a:stretch>
            <a:fillRect/>
          </a:stretch>
        </p:blipFill>
        <p:spPr>
          <a:xfrm>
            <a:off x="3358116" y="4669662"/>
            <a:ext cx="1505712" cy="1141846"/>
          </a:xfrm>
          <a:prstGeom prst="rect">
            <a:avLst/>
          </a:prstGeom>
        </p:spPr>
      </p:pic>
      <p:sp>
        <p:nvSpPr>
          <p:cNvPr id="25" name="object 10">
            <a:extLst>
              <a:ext uri="{FF2B5EF4-FFF2-40B4-BE49-F238E27FC236}">
                <a16:creationId xmlns:a16="http://schemas.microsoft.com/office/drawing/2014/main" xmlns="" id="{E42889FC-A702-B6EF-CF1D-094265A3125A}"/>
              </a:ext>
            </a:extLst>
          </p:cNvPr>
          <p:cNvSpPr txBox="1"/>
          <p:nvPr/>
        </p:nvSpPr>
        <p:spPr>
          <a:xfrm>
            <a:off x="1914762" y="4442022"/>
            <a:ext cx="143510" cy="167354"/>
          </a:xfrm>
          <a:prstGeom prst="rect">
            <a:avLst/>
          </a:prstGeom>
        </p:spPr>
        <p:txBody>
          <a:bodyPr vert="horz" wrap="square" lIns="0" tIns="13335" rIns="0" bIns="0" rtlCol="0">
            <a:spAutoFit/>
          </a:bodyPr>
          <a:lstStyle/>
          <a:p>
            <a:pPr>
              <a:lnSpc>
                <a:spcPct val="100000"/>
              </a:lnSpc>
              <a:spcBef>
                <a:spcPts val="105"/>
              </a:spcBef>
            </a:pPr>
            <a:r>
              <a:rPr lang="tr-TR" sz="1000" b="1" spc="-25" dirty="0" smtClean="0">
                <a:solidFill>
                  <a:srgbClr val="FFFFFF"/>
                </a:solidFill>
                <a:latin typeface="Corbel"/>
                <a:cs typeface="Corbel"/>
              </a:rPr>
              <a:t>10</a:t>
            </a:r>
            <a:endParaRPr sz="1000" dirty="0">
              <a:latin typeface="Corbel"/>
              <a:cs typeface="Corbel"/>
            </a:endParaRPr>
          </a:p>
        </p:txBody>
      </p:sp>
      <p:sp>
        <p:nvSpPr>
          <p:cNvPr id="27" name="object 11">
            <a:extLst>
              <a:ext uri="{FF2B5EF4-FFF2-40B4-BE49-F238E27FC236}">
                <a16:creationId xmlns:a16="http://schemas.microsoft.com/office/drawing/2014/main" xmlns="" id="{EE51EE34-4199-BBB4-FC2E-3A64B5D27934}"/>
              </a:ext>
            </a:extLst>
          </p:cNvPr>
          <p:cNvSpPr txBox="1"/>
          <p:nvPr/>
        </p:nvSpPr>
        <p:spPr>
          <a:xfrm>
            <a:off x="4042772" y="4669662"/>
            <a:ext cx="143510" cy="167354"/>
          </a:xfrm>
          <a:prstGeom prst="rect">
            <a:avLst/>
          </a:prstGeom>
        </p:spPr>
        <p:txBody>
          <a:bodyPr vert="horz" wrap="square" lIns="0" tIns="13335" rIns="0" bIns="0" rtlCol="0">
            <a:spAutoFit/>
          </a:bodyPr>
          <a:lstStyle/>
          <a:p>
            <a:pPr>
              <a:lnSpc>
                <a:spcPct val="100000"/>
              </a:lnSpc>
              <a:spcBef>
                <a:spcPts val="105"/>
              </a:spcBef>
            </a:pPr>
            <a:r>
              <a:rPr lang="tr-TR" sz="1000" b="1" spc="-25" dirty="0">
                <a:solidFill>
                  <a:srgbClr val="FFFFFF"/>
                </a:solidFill>
                <a:latin typeface="Corbel"/>
                <a:cs typeface="Corbel"/>
              </a:rPr>
              <a:t>8</a:t>
            </a:r>
            <a:endParaRPr sz="1000" dirty="0">
              <a:latin typeface="Corbel"/>
              <a:cs typeface="Corbel"/>
            </a:endParaRPr>
          </a:p>
        </p:txBody>
      </p:sp>
      <p:sp>
        <p:nvSpPr>
          <p:cNvPr id="29" name="object 16">
            <a:extLst>
              <a:ext uri="{FF2B5EF4-FFF2-40B4-BE49-F238E27FC236}">
                <a16:creationId xmlns:a16="http://schemas.microsoft.com/office/drawing/2014/main" xmlns="" id="{4B60DDF6-DFC0-345D-1347-9840C351B056}"/>
              </a:ext>
            </a:extLst>
          </p:cNvPr>
          <p:cNvSpPr txBox="1"/>
          <p:nvPr/>
        </p:nvSpPr>
        <p:spPr>
          <a:xfrm>
            <a:off x="5994908" y="2347722"/>
            <a:ext cx="4761865" cy="1983235"/>
          </a:xfrm>
          <a:prstGeom prst="rect">
            <a:avLst/>
          </a:prstGeom>
        </p:spPr>
        <p:txBody>
          <a:bodyPr vert="horz" wrap="square" lIns="0" tIns="13335" rIns="0" bIns="0" rtlCol="0">
            <a:spAutoFit/>
          </a:bodyPr>
          <a:lstStyle/>
          <a:p>
            <a:pPr marL="12700" marR="5080">
              <a:lnSpc>
                <a:spcPct val="100000"/>
              </a:lnSpc>
              <a:spcBef>
                <a:spcPts val="105"/>
              </a:spcBef>
            </a:pPr>
            <a:r>
              <a:rPr lang="tr-TR" sz="1600" b="1" dirty="0" smtClean="0">
                <a:latin typeface="Corbel"/>
                <a:cs typeface="Corbel"/>
              </a:rPr>
              <a:t>Projeye katılması </a:t>
            </a:r>
            <a:r>
              <a:rPr lang="tr-TR" sz="1600" b="1" dirty="0">
                <a:latin typeface="Corbel"/>
                <a:cs typeface="Corbel"/>
              </a:rPr>
              <a:t>beklenen vatandaş sayısı </a:t>
            </a:r>
            <a:r>
              <a:rPr lang="tr-TR" sz="1600" b="1" dirty="0" smtClean="0">
                <a:latin typeface="Corbel"/>
                <a:cs typeface="Corbel"/>
              </a:rPr>
              <a:t>10 </a:t>
            </a:r>
            <a:r>
              <a:rPr lang="tr-TR" sz="1600" b="1" dirty="0">
                <a:latin typeface="Corbel"/>
                <a:cs typeface="Corbel"/>
              </a:rPr>
              <a:t>olarak planlanmış, ancak eğitime 8 kişi katılım sağlamıştır. Katılım sayısının beklenenin altında kalmasının nedeni; planlanan dönemde sağlıklı yaşam ve beslenme eğitimine davet edilen bireylerin bir kısmının programa katılamaması, çalışma saatleri, kişisel programları ve randevu durumları nedeniyle eğitime iştirak edememesidir.</a:t>
            </a:r>
            <a:endParaRPr sz="1600" dirty="0">
              <a:latin typeface="Corbel"/>
              <a:cs typeface="Corbel"/>
            </a:endParaRPr>
          </a:p>
        </p:txBody>
      </p:sp>
      <p:sp>
        <p:nvSpPr>
          <p:cNvPr id="4" name="object 2" descr="$PPTXTitle">
            <a:extLst>
              <a:ext uri="{FF2B5EF4-FFF2-40B4-BE49-F238E27FC236}">
                <a16:creationId xmlns:a16="http://schemas.microsoft.com/office/drawing/2014/main" xmlns="" id="{D77FC9A9-6491-204D-229D-2F330F1B0C0F}"/>
              </a:ext>
            </a:extLst>
          </p:cNvPr>
          <p:cNvSpPr txBox="1">
            <a:spLocks/>
          </p:cNvSpPr>
          <p:nvPr/>
        </p:nvSpPr>
        <p:spPr>
          <a:xfrm>
            <a:off x="596290" y="338709"/>
            <a:ext cx="11595710" cy="911018"/>
          </a:xfrm>
          <a:prstGeom prst="rect">
            <a:avLst/>
          </a:prstGeom>
        </p:spPr>
        <p:txBody>
          <a:bodyPr vert="horz" wrap="square" lIns="0" tIns="433323"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38175" marR="5080">
              <a:lnSpc>
                <a:spcPts val="3890"/>
              </a:lnSpc>
              <a:spcBef>
                <a:spcPts val="585"/>
              </a:spcBef>
            </a:pPr>
            <a:r>
              <a:rPr lang="tr-TR" sz="2800" dirty="0"/>
              <a:t>Sağlıklı Beslenme </a:t>
            </a:r>
            <a:r>
              <a:rPr lang="tr-TR" sz="2800" dirty="0">
                <a:latin typeface="Corbel"/>
                <a:cs typeface="Corbel"/>
              </a:rPr>
              <a:t>Programı</a:t>
            </a:r>
            <a:r>
              <a:rPr lang="tr-TR" sz="2800" spc="-50" dirty="0">
                <a:latin typeface="Corbel"/>
                <a:cs typeface="Corbel"/>
              </a:rPr>
              <a:t> </a:t>
            </a:r>
            <a:r>
              <a:rPr lang="tr-TR" sz="2800" spc="-10" dirty="0">
                <a:latin typeface="Corbel"/>
                <a:cs typeface="Corbel"/>
              </a:rPr>
              <a:t>Katılımcı Analizi</a:t>
            </a:r>
            <a:endParaRPr lang="tr-TR" sz="2800" dirty="0">
              <a:latin typeface="Corbel"/>
              <a:cs typeface="Corbel"/>
            </a:endParaRPr>
          </a:p>
        </p:txBody>
      </p:sp>
    </p:spTree>
    <p:extLst>
      <p:ext uri="{BB962C8B-B14F-4D97-AF65-F5344CB8AC3E}">
        <p14:creationId xmlns:p14="http://schemas.microsoft.com/office/powerpoint/2010/main" val="41854259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9473DCD-3BE6-E73B-904E-B5A5CAC81374}"/>
            </a:ext>
          </a:extLst>
        </p:cNvPr>
        <p:cNvGrpSpPr/>
        <p:nvPr/>
      </p:nvGrpSpPr>
      <p:grpSpPr>
        <a:xfrm>
          <a:off x="0" y="0"/>
          <a:ext cx="0" cy="0"/>
          <a:chOff x="0" y="0"/>
          <a:chExt cx="0" cy="0"/>
        </a:xfrm>
      </p:grpSpPr>
      <p:pic>
        <p:nvPicPr>
          <p:cNvPr id="3" name="Resim 2">
            <a:extLst>
              <a:ext uri="{FF2B5EF4-FFF2-40B4-BE49-F238E27FC236}">
                <a16:creationId xmlns:a16="http://schemas.microsoft.com/office/drawing/2014/main" xmlns="" id="{3B6D98F6-5DFF-FBA5-2A79-57D4A24EBA8E}"/>
              </a:ext>
            </a:extLst>
          </p:cNvPr>
          <p:cNvPicPr>
            <a:picLocks noChangeAspect="1"/>
          </p:cNvPicPr>
          <p:nvPr/>
        </p:nvPicPr>
        <p:blipFill>
          <a:blip r:embed="rId2"/>
          <a:stretch>
            <a:fillRect/>
          </a:stretch>
        </p:blipFill>
        <p:spPr>
          <a:xfrm>
            <a:off x="1645920" y="116482"/>
            <a:ext cx="1478407" cy="654115"/>
          </a:xfrm>
          <a:prstGeom prst="rect">
            <a:avLst/>
          </a:prstGeom>
        </p:spPr>
      </p:pic>
      <p:sp>
        <p:nvSpPr>
          <p:cNvPr id="32" name="object 10">
            <a:extLst>
              <a:ext uri="{FF2B5EF4-FFF2-40B4-BE49-F238E27FC236}">
                <a16:creationId xmlns:a16="http://schemas.microsoft.com/office/drawing/2014/main" xmlns="" id="{9831C76B-E77B-C6FB-41F3-145B28169067}"/>
              </a:ext>
            </a:extLst>
          </p:cNvPr>
          <p:cNvSpPr txBox="1"/>
          <p:nvPr/>
        </p:nvSpPr>
        <p:spPr>
          <a:xfrm>
            <a:off x="4681854" y="2858769"/>
            <a:ext cx="139644" cy="167354"/>
          </a:xfrm>
          <a:prstGeom prst="rect">
            <a:avLst/>
          </a:prstGeom>
        </p:spPr>
        <p:txBody>
          <a:bodyPr vert="horz" wrap="square" lIns="0" tIns="13335" rIns="0" bIns="0" rtlCol="0">
            <a:spAutoFit/>
          </a:bodyPr>
          <a:lstStyle/>
          <a:p>
            <a:pPr>
              <a:lnSpc>
                <a:spcPct val="100000"/>
              </a:lnSpc>
              <a:spcBef>
                <a:spcPts val="105"/>
              </a:spcBef>
            </a:pPr>
            <a:r>
              <a:rPr sz="1000" b="1" spc="-25" dirty="0">
                <a:solidFill>
                  <a:srgbClr val="FFFFFF"/>
                </a:solidFill>
                <a:latin typeface="Corbel"/>
                <a:cs typeface="Corbel"/>
              </a:rPr>
              <a:t>20</a:t>
            </a:r>
            <a:endParaRPr sz="1000">
              <a:latin typeface="Corbel"/>
              <a:cs typeface="Corbel"/>
            </a:endParaRPr>
          </a:p>
        </p:txBody>
      </p:sp>
      <p:sp>
        <p:nvSpPr>
          <p:cNvPr id="2" name="Dikdörtgen 1"/>
          <p:cNvSpPr/>
          <p:nvPr/>
        </p:nvSpPr>
        <p:spPr>
          <a:xfrm>
            <a:off x="1130531" y="1865971"/>
            <a:ext cx="9052560" cy="1754326"/>
          </a:xfrm>
          <a:prstGeom prst="rect">
            <a:avLst/>
          </a:prstGeom>
        </p:spPr>
        <p:txBody>
          <a:bodyPr wrap="square">
            <a:spAutoFit/>
          </a:bodyPr>
          <a:lstStyle/>
          <a:p>
            <a:r>
              <a:rPr lang="tr-TR" b="1" dirty="0"/>
              <a:t>Hedef ve Gerçekleşme Oranı</a:t>
            </a:r>
            <a:r>
              <a:rPr lang="tr-TR" b="1" dirty="0" smtClean="0"/>
              <a:t>:</a:t>
            </a:r>
          </a:p>
          <a:p>
            <a:endParaRPr lang="tr-TR" b="1" dirty="0"/>
          </a:p>
          <a:p>
            <a:endParaRPr lang="tr-TR" dirty="0"/>
          </a:p>
          <a:p>
            <a:r>
              <a:rPr lang="tr-TR" dirty="0" smtClean="0"/>
              <a:t>Proje </a:t>
            </a:r>
            <a:r>
              <a:rPr lang="tr-TR" dirty="0"/>
              <a:t>kapsamında </a:t>
            </a:r>
            <a:r>
              <a:rPr lang="tr-TR"/>
              <a:t>hedeflenen </a:t>
            </a:r>
            <a:r>
              <a:rPr lang="tr-TR" smtClean="0"/>
              <a:t>10 </a:t>
            </a:r>
            <a:r>
              <a:rPr lang="tr-TR"/>
              <a:t>katılımcıdan 8</a:t>
            </a:r>
            <a:r>
              <a:rPr lang="tr-TR" smtClean="0"/>
              <a:t>'ine </a:t>
            </a:r>
            <a:r>
              <a:rPr lang="tr-TR" dirty="0"/>
              <a:t>ulaşılmış olup</a:t>
            </a:r>
            <a:r>
              <a:rPr lang="tr-TR"/>
              <a:t>, </a:t>
            </a:r>
            <a:r>
              <a:rPr lang="tr-TR" b="1" smtClean="0"/>
              <a:t>%80 </a:t>
            </a:r>
            <a:r>
              <a:rPr lang="tr-TR" b="1" dirty="0"/>
              <a:t>oranında bir katılım başarısı</a:t>
            </a:r>
            <a:r>
              <a:rPr lang="tr-TR" dirty="0"/>
              <a:t> ve hedef gerçekleştirme oranı elde edilmiştir</a:t>
            </a:r>
            <a:r>
              <a:rPr lang="tr-TR" dirty="0" smtClean="0"/>
              <a:t>.</a:t>
            </a:r>
            <a:endParaRPr lang="tr-TR" dirty="0"/>
          </a:p>
        </p:txBody>
      </p:sp>
    </p:spTree>
    <p:extLst>
      <p:ext uri="{BB962C8B-B14F-4D97-AF65-F5344CB8AC3E}">
        <p14:creationId xmlns:p14="http://schemas.microsoft.com/office/powerpoint/2010/main" val="25896941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ACC9036-E641-0DF8-7657-E4BB525F10B6}"/>
            </a:ext>
          </a:extLst>
        </p:cNvPr>
        <p:cNvGrpSpPr/>
        <p:nvPr/>
      </p:nvGrpSpPr>
      <p:grpSpPr>
        <a:xfrm>
          <a:off x="0" y="0"/>
          <a:ext cx="0" cy="0"/>
          <a:chOff x="0" y="0"/>
          <a:chExt cx="0" cy="0"/>
        </a:xfrm>
      </p:grpSpPr>
      <p:pic>
        <p:nvPicPr>
          <p:cNvPr id="3" name="Resim 2">
            <a:extLst>
              <a:ext uri="{FF2B5EF4-FFF2-40B4-BE49-F238E27FC236}">
                <a16:creationId xmlns:a16="http://schemas.microsoft.com/office/drawing/2014/main" xmlns="" id="{FAB1086F-21CF-CD93-36B9-677F8A8E051E}"/>
              </a:ext>
            </a:extLst>
          </p:cNvPr>
          <p:cNvPicPr>
            <a:picLocks noChangeAspect="1"/>
          </p:cNvPicPr>
          <p:nvPr/>
        </p:nvPicPr>
        <p:blipFill>
          <a:blip r:embed="rId2"/>
          <a:stretch>
            <a:fillRect/>
          </a:stretch>
        </p:blipFill>
        <p:spPr>
          <a:xfrm>
            <a:off x="1645920" y="116482"/>
            <a:ext cx="1478407" cy="654115"/>
          </a:xfrm>
          <a:prstGeom prst="rect">
            <a:avLst/>
          </a:prstGeom>
        </p:spPr>
      </p:pic>
      <p:sp>
        <p:nvSpPr>
          <p:cNvPr id="4" name="object 3" descr="$PPTXTitle">
            <a:extLst>
              <a:ext uri="{FF2B5EF4-FFF2-40B4-BE49-F238E27FC236}">
                <a16:creationId xmlns:a16="http://schemas.microsoft.com/office/drawing/2014/main" xmlns="" id="{52FB8DE5-36BB-4265-AF68-A18A2153740D}"/>
              </a:ext>
            </a:extLst>
          </p:cNvPr>
          <p:cNvSpPr txBox="1"/>
          <p:nvPr/>
        </p:nvSpPr>
        <p:spPr>
          <a:xfrm>
            <a:off x="1222044" y="761745"/>
            <a:ext cx="8910955" cy="962443"/>
          </a:xfrm>
          <a:prstGeom prst="rect">
            <a:avLst/>
          </a:prstGeom>
        </p:spPr>
        <p:txBody>
          <a:bodyPr vert="horz" wrap="square" lIns="0" tIns="13335" rIns="0" bIns="0" rtlCol="0">
            <a:spAutoFit/>
          </a:bodyPr>
          <a:lstStyle/>
          <a:p>
            <a:pPr marL="12700">
              <a:lnSpc>
                <a:spcPts val="3650"/>
              </a:lnSpc>
              <a:spcBef>
                <a:spcPts val="105"/>
              </a:spcBef>
            </a:pPr>
            <a:r>
              <a:rPr sz="3200" dirty="0" err="1">
                <a:latin typeface="Corbel"/>
                <a:cs typeface="Corbel"/>
              </a:rPr>
              <a:t>Katılımcıların</a:t>
            </a:r>
            <a:r>
              <a:rPr sz="3200" spc="-75" dirty="0">
                <a:latin typeface="Corbel"/>
                <a:cs typeface="Corbel"/>
              </a:rPr>
              <a:t> </a:t>
            </a:r>
            <a:r>
              <a:rPr sz="3200" dirty="0">
                <a:latin typeface="Corbel"/>
                <a:cs typeface="Corbel"/>
              </a:rPr>
              <a:t>%</a:t>
            </a:r>
            <a:r>
              <a:rPr lang="tr-TR" sz="3200" dirty="0">
                <a:latin typeface="Corbel"/>
                <a:cs typeface="Corbel"/>
              </a:rPr>
              <a:t>100</a:t>
            </a:r>
            <a:r>
              <a:rPr sz="3200" dirty="0">
                <a:latin typeface="Corbel"/>
                <a:cs typeface="Corbel"/>
              </a:rPr>
              <a:t>’</a:t>
            </a:r>
            <a:r>
              <a:rPr lang="tr-TR" sz="3200" dirty="0">
                <a:latin typeface="Corbel"/>
                <a:cs typeface="Corbel"/>
              </a:rPr>
              <a:t>ü</a:t>
            </a:r>
            <a:r>
              <a:rPr sz="3200" spc="-50" dirty="0">
                <a:latin typeface="Corbel"/>
                <a:cs typeface="Corbel"/>
              </a:rPr>
              <a:t> </a:t>
            </a:r>
            <a:r>
              <a:rPr sz="3200" spc="-45" dirty="0">
                <a:latin typeface="Corbel"/>
                <a:cs typeface="Corbel"/>
              </a:rPr>
              <a:t>25-</a:t>
            </a:r>
            <a:r>
              <a:rPr lang="tr-TR" sz="3200" spc="-45" dirty="0">
                <a:latin typeface="Corbel"/>
                <a:cs typeface="Corbel"/>
              </a:rPr>
              <a:t>80</a:t>
            </a:r>
            <a:r>
              <a:rPr sz="3200" spc="-30" dirty="0">
                <a:latin typeface="Corbel"/>
                <a:cs typeface="Corbel"/>
              </a:rPr>
              <a:t> </a:t>
            </a:r>
            <a:r>
              <a:rPr sz="3200" dirty="0" err="1">
                <a:latin typeface="Corbel"/>
                <a:cs typeface="Corbel"/>
              </a:rPr>
              <a:t>yaş</a:t>
            </a:r>
            <a:r>
              <a:rPr sz="3200" spc="-40" dirty="0">
                <a:latin typeface="Corbel"/>
                <a:cs typeface="Corbel"/>
              </a:rPr>
              <a:t> </a:t>
            </a:r>
            <a:r>
              <a:rPr sz="3200" dirty="0">
                <a:latin typeface="Corbel"/>
                <a:cs typeface="Corbel"/>
              </a:rPr>
              <a:t>aralığında</a:t>
            </a:r>
            <a:r>
              <a:rPr sz="3200" spc="-70" dirty="0">
                <a:latin typeface="Corbel"/>
                <a:cs typeface="Corbel"/>
              </a:rPr>
              <a:t> </a:t>
            </a:r>
            <a:r>
              <a:rPr sz="3200" dirty="0">
                <a:latin typeface="Corbel"/>
                <a:cs typeface="Corbel"/>
              </a:rPr>
              <a:t>yer</a:t>
            </a:r>
            <a:r>
              <a:rPr sz="3200" spc="-40" dirty="0">
                <a:latin typeface="Corbel"/>
                <a:cs typeface="Corbel"/>
              </a:rPr>
              <a:t> </a:t>
            </a:r>
            <a:r>
              <a:rPr sz="3200" spc="-10" dirty="0">
                <a:latin typeface="Corbel"/>
                <a:cs typeface="Corbel"/>
              </a:rPr>
              <a:t>almaktadır.</a:t>
            </a:r>
            <a:endParaRPr sz="3200" dirty="0">
              <a:latin typeface="Corbel"/>
              <a:cs typeface="Corbel"/>
            </a:endParaRPr>
          </a:p>
        </p:txBody>
      </p:sp>
      <p:graphicFrame>
        <p:nvGraphicFramePr>
          <p:cNvPr id="18" name="Grafik 17">
            <a:extLst>
              <a:ext uri="{FF2B5EF4-FFF2-40B4-BE49-F238E27FC236}">
                <a16:creationId xmlns:a16="http://schemas.microsoft.com/office/drawing/2014/main" xmlns="" id="{373C9866-9367-1142-90AA-D3D15D632A4E}"/>
              </a:ext>
            </a:extLst>
          </p:cNvPr>
          <p:cNvGraphicFramePr>
            <a:graphicFrameLocks/>
          </p:cNvGraphicFramePr>
          <p:nvPr>
            <p:extLst>
              <p:ext uri="{D42A27DB-BD31-4B8C-83A1-F6EECF244321}">
                <p14:modId xmlns:p14="http://schemas.microsoft.com/office/powerpoint/2010/main" val="2211160758"/>
              </p:ext>
            </p:extLst>
          </p:nvPr>
        </p:nvGraphicFramePr>
        <p:xfrm>
          <a:off x="2755899" y="2171321"/>
          <a:ext cx="6160557" cy="369633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351902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C3355A1-8052-9E05-9CE7-6A3B5BA87FAC}"/>
            </a:ext>
          </a:extLst>
        </p:cNvPr>
        <p:cNvGrpSpPr/>
        <p:nvPr/>
      </p:nvGrpSpPr>
      <p:grpSpPr>
        <a:xfrm>
          <a:off x="0" y="0"/>
          <a:ext cx="0" cy="0"/>
          <a:chOff x="0" y="0"/>
          <a:chExt cx="0" cy="0"/>
        </a:xfrm>
      </p:grpSpPr>
      <p:pic>
        <p:nvPicPr>
          <p:cNvPr id="3" name="Resim 2">
            <a:extLst>
              <a:ext uri="{FF2B5EF4-FFF2-40B4-BE49-F238E27FC236}">
                <a16:creationId xmlns:a16="http://schemas.microsoft.com/office/drawing/2014/main" xmlns="" id="{DEBD215A-7E9A-6918-C166-2587EF970399}"/>
              </a:ext>
            </a:extLst>
          </p:cNvPr>
          <p:cNvPicPr>
            <a:picLocks noChangeAspect="1"/>
          </p:cNvPicPr>
          <p:nvPr/>
        </p:nvPicPr>
        <p:blipFill>
          <a:blip r:embed="rId2"/>
          <a:stretch>
            <a:fillRect/>
          </a:stretch>
        </p:blipFill>
        <p:spPr>
          <a:xfrm>
            <a:off x="1645920" y="116482"/>
            <a:ext cx="1478407" cy="654115"/>
          </a:xfrm>
          <a:prstGeom prst="rect">
            <a:avLst/>
          </a:prstGeom>
        </p:spPr>
      </p:pic>
      <p:sp>
        <p:nvSpPr>
          <p:cNvPr id="17" name="Metin kutusu 16">
            <a:extLst>
              <a:ext uri="{FF2B5EF4-FFF2-40B4-BE49-F238E27FC236}">
                <a16:creationId xmlns:a16="http://schemas.microsoft.com/office/drawing/2014/main" xmlns="" id="{514A1BD4-940D-446C-71B1-69F0EDC7803E}"/>
              </a:ext>
            </a:extLst>
          </p:cNvPr>
          <p:cNvSpPr txBox="1"/>
          <p:nvPr/>
        </p:nvSpPr>
        <p:spPr>
          <a:xfrm>
            <a:off x="266700" y="742227"/>
            <a:ext cx="9695338" cy="990015"/>
          </a:xfrm>
          <a:prstGeom prst="rect">
            <a:avLst/>
          </a:prstGeom>
          <a:noFill/>
        </p:spPr>
        <p:txBody>
          <a:bodyPr wrap="square">
            <a:spAutoFit/>
          </a:bodyPr>
          <a:lstStyle/>
          <a:p>
            <a:pPr marL="12700" marR="5080">
              <a:lnSpc>
                <a:spcPts val="3460"/>
              </a:lnSpc>
              <a:spcBef>
                <a:spcPts val="535"/>
              </a:spcBef>
            </a:pPr>
            <a:r>
              <a:rPr lang="tr-TR" sz="3200" spc="-10" dirty="0">
                <a:latin typeface="Calibri"/>
                <a:cs typeface="Calibri"/>
              </a:rPr>
              <a:t>Katılımcıların</a:t>
            </a:r>
            <a:r>
              <a:rPr lang="tr-TR" sz="3200" spc="-95" dirty="0">
                <a:latin typeface="Calibri"/>
                <a:cs typeface="Calibri"/>
              </a:rPr>
              <a:t> </a:t>
            </a:r>
            <a:r>
              <a:rPr lang="tr-TR" sz="3200" dirty="0">
                <a:latin typeface="Calibri"/>
                <a:cs typeface="Calibri"/>
              </a:rPr>
              <a:t>toplam</a:t>
            </a:r>
            <a:r>
              <a:rPr lang="tr-TR" sz="3200" spc="-90" dirty="0">
                <a:latin typeface="Calibri"/>
                <a:cs typeface="Calibri"/>
              </a:rPr>
              <a:t> </a:t>
            </a:r>
            <a:r>
              <a:rPr lang="tr-TR" sz="3200" dirty="0">
                <a:latin typeface="Calibri"/>
                <a:cs typeface="Calibri"/>
              </a:rPr>
              <a:t>sayısı</a:t>
            </a:r>
            <a:r>
              <a:rPr lang="tr-TR" sz="3200" spc="-114" dirty="0">
                <a:latin typeface="Calibri"/>
                <a:cs typeface="Calibri"/>
              </a:rPr>
              <a:t> 8 </a:t>
            </a:r>
            <a:r>
              <a:rPr lang="tr-TR" sz="3200" dirty="0">
                <a:latin typeface="Calibri"/>
                <a:cs typeface="Calibri"/>
              </a:rPr>
              <a:t>olup,</a:t>
            </a:r>
            <a:r>
              <a:rPr lang="tr-TR" sz="3200" spc="-105" dirty="0">
                <a:latin typeface="Calibri"/>
                <a:cs typeface="Calibri"/>
              </a:rPr>
              <a:t> </a:t>
            </a:r>
            <a:r>
              <a:rPr lang="tr-TR" sz="3200" dirty="0">
                <a:latin typeface="Calibri"/>
                <a:cs typeface="Calibri"/>
              </a:rPr>
              <a:t>bunların</a:t>
            </a:r>
            <a:r>
              <a:rPr lang="tr-TR" sz="3200" spc="-75" dirty="0">
                <a:latin typeface="Calibri"/>
                <a:cs typeface="Calibri"/>
              </a:rPr>
              <a:t> </a:t>
            </a:r>
            <a:r>
              <a:rPr lang="tr-TR" sz="3200" spc="-25" dirty="0">
                <a:latin typeface="Calibri"/>
                <a:cs typeface="Calibri"/>
              </a:rPr>
              <a:t>5’i</a:t>
            </a:r>
            <a:r>
              <a:rPr lang="tr-TR" sz="3200" spc="-114" dirty="0">
                <a:latin typeface="Calibri"/>
                <a:cs typeface="Calibri"/>
              </a:rPr>
              <a:t> </a:t>
            </a:r>
            <a:r>
              <a:rPr lang="tr-TR" sz="3200" dirty="0">
                <a:latin typeface="Calibri"/>
                <a:cs typeface="Calibri"/>
              </a:rPr>
              <a:t>kadın</a:t>
            </a:r>
            <a:r>
              <a:rPr lang="tr-TR" sz="3200" spc="-85" dirty="0">
                <a:latin typeface="Calibri"/>
                <a:cs typeface="Calibri"/>
              </a:rPr>
              <a:t> </a:t>
            </a:r>
            <a:r>
              <a:rPr lang="tr-TR" sz="3200" spc="-25" dirty="0">
                <a:latin typeface="Calibri"/>
                <a:cs typeface="Calibri"/>
              </a:rPr>
              <a:t>ve 3</a:t>
            </a:r>
            <a:r>
              <a:rPr lang="tr-TR" sz="3200" dirty="0">
                <a:latin typeface="Calibri"/>
                <a:cs typeface="Calibri"/>
              </a:rPr>
              <a:t>’u</a:t>
            </a:r>
            <a:r>
              <a:rPr lang="tr-TR" sz="3200" spc="-125" dirty="0">
                <a:latin typeface="Calibri"/>
                <a:cs typeface="Calibri"/>
              </a:rPr>
              <a:t> </a:t>
            </a:r>
            <a:r>
              <a:rPr lang="tr-TR" sz="3200" spc="-10" dirty="0">
                <a:latin typeface="Calibri"/>
                <a:cs typeface="Calibri"/>
              </a:rPr>
              <a:t>erkektir.</a:t>
            </a:r>
            <a:endParaRPr lang="tr-TR" sz="3200" dirty="0">
              <a:latin typeface="Calibri"/>
              <a:cs typeface="Calibri"/>
            </a:endParaRPr>
          </a:p>
        </p:txBody>
      </p:sp>
      <p:graphicFrame>
        <p:nvGraphicFramePr>
          <p:cNvPr id="16" name="Grafik 15">
            <a:extLst>
              <a:ext uri="{FF2B5EF4-FFF2-40B4-BE49-F238E27FC236}">
                <a16:creationId xmlns:a16="http://schemas.microsoft.com/office/drawing/2014/main" xmlns="" id="{A38729E2-B2B7-5C74-1486-B89B647045AC}"/>
              </a:ext>
            </a:extLst>
          </p:cNvPr>
          <p:cNvGraphicFramePr>
            <a:graphicFrameLocks/>
          </p:cNvGraphicFramePr>
          <p:nvPr>
            <p:extLst>
              <p:ext uri="{D42A27DB-BD31-4B8C-83A1-F6EECF244321}">
                <p14:modId xmlns:p14="http://schemas.microsoft.com/office/powerpoint/2010/main" val="375415748"/>
              </p:ext>
            </p:extLst>
          </p:nvPr>
        </p:nvGraphicFramePr>
        <p:xfrm>
          <a:off x="2385123" y="1955800"/>
          <a:ext cx="6426200" cy="385572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218782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6DBC36E-D7AC-E6A0-C40A-C5D1276B5158}"/>
            </a:ext>
          </a:extLst>
        </p:cNvPr>
        <p:cNvGrpSpPr/>
        <p:nvPr/>
      </p:nvGrpSpPr>
      <p:grpSpPr>
        <a:xfrm>
          <a:off x="0" y="0"/>
          <a:ext cx="0" cy="0"/>
          <a:chOff x="0" y="0"/>
          <a:chExt cx="0" cy="0"/>
        </a:xfrm>
      </p:grpSpPr>
      <p:pic>
        <p:nvPicPr>
          <p:cNvPr id="4" name="Resim 3">
            <a:extLst>
              <a:ext uri="{FF2B5EF4-FFF2-40B4-BE49-F238E27FC236}">
                <a16:creationId xmlns:a16="http://schemas.microsoft.com/office/drawing/2014/main" xmlns="" id="{746E23AD-39FB-5FEA-2408-60FF9354A5FF}"/>
              </a:ext>
            </a:extLst>
          </p:cNvPr>
          <p:cNvPicPr>
            <a:picLocks noChangeAspect="1"/>
          </p:cNvPicPr>
          <p:nvPr/>
        </p:nvPicPr>
        <p:blipFill>
          <a:blip r:embed="rId2"/>
          <a:stretch>
            <a:fillRect/>
          </a:stretch>
        </p:blipFill>
        <p:spPr>
          <a:xfrm>
            <a:off x="1645920" y="116482"/>
            <a:ext cx="1478407" cy="654115"/>
          </a:xfrm>
          <a:prstGeom prst="rect">
            <a:avLst/>
          </a:prstGeom>
        </p:spPr>
      </p:pic>
      <p:sp>
        <p:nvSpPr>
          <p:cNvPr id="6" name="Metin kutusu 5">
            <a:extLst>
              <a:ext uri="{FF2B5EF4-FFF2-40B4-BE49-F238E27FC236}">
                <a16:creationId xmlns:a16="http://schemas.microsoft.com/office/drawing/2014/main" xmlns="" id="{1E75D6EA-189F-1BB5-CEDB-3BDFCD7AA239}"/>
              </a:ext>
            </a:extLst>
          </p:cNvPr>
          <p:cNvSpPr txBox="1"/>
          <p:nvPr/>
        </p:nvSpPr>
        <p:spPr>
          <a:xfrm>
            <a:off x="457200" y="1859340"/>
            <a:ext cx="10985500" cy="3046988"/>
          </a:xfrm>
          <a:prstGeom prst="rect">
            <a:avLst/>
          </a:prstGeom>
          <a:noFill/>
        </p:spPr>
        <p:txBody>
          <a:bodyPr wrap="square">
            <a:spAutoFit/>
          </a:bodyPr>
          <a:lstStyle/>
          <a:p>
            <a:r>
              <a:rPr lang="tr-TR" sz="2400" dirty="0"/>
              <a:t>Gerçekleştirmiş olduğumuz </a:t>
            </a:r>
            <a:r>
              <a:rPr lang="tr-TR" sz="2400" b="1" dirty="0"/>
              <a:t>Sağlıklı Yaşam ve Sağlıklı Beslenme Projesi</a:t>
            </a:r>
            <a:r>
              <a:rPr lang="tr-TR" sz="2400" dirty="0"/>
              <a:t>'nin değerlendirilmesi sonucunda, hedeflenen katılıma büyük ölçüde ulaşıldığı ve katılımcıların dengeli beslenme, yeterli su tüketimi, sağlıklı yaşam alışkanlıklarının kazanılması ve kronik hastalıkların önlenmesinde sağlıklı beslenmenin önemi konusunda farkındalıklarının arttığı gözlemlenmiştir. Bir sonraki projede ise daha geniş kitlelere ulaşılması ve toplumun sağlıklı yaşam ile sağlıklı beslenme konusundaki bilinç düzeyinin daha da artırılması hedeflenmektedir.</a:t>
            </a:r>
          </a:p>
          <a:p>
            <a:r>
              <a:rPr lang="tr-TR" sz="2400" dirty="0"/>
              <a:t>Katılımcı listesi aşağıda yer almaktadır:</a:t>
            </a:r>
          </a:p>
        </p:txBody>
      </p:sp>
      <p:sp>
        <p:nvSpPr>
          <p:cNvPr id="8" name="object 2" descr="$PPTXTitle">
            <a:extLst>
              <a:ext uri="{FF2B5EF4-FFF2-40B4-BE49-F238E27FC236}">
                <a16:creationId xmlns:a16="http://schemas.microsoft.com/office/drawing/2014/main" xmlns="" id="{6F039FA8-AF6A-7671-66B1-0B502B39BCAD}"/>
              </a:ext>
            </a:extLst>
          </p:cNvPr>
          <p:cNvSpPr txBox="1">
            <a:spLocks/>
          </p:cNvSpPr>
          <p:nvPr/>
        </p:nvSpPr>
        <p:spPr>
          <a:xfrm>
            <a:off x="852894" y="443539"/>
            <a:ext cx="10486212" cy="775867"/>
          </a:xfrm>
          <a:prstGeom prst="rect">
            <a:avLst/>
          </a:prstGeom>
        </p:spPr>
        <p:txBody>
          <a:bodyPr vert="horz" wrap="square" lIns="0" tIns="336499"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marR="5080">
              <a:lnSpc>
                <a:spcPts val="3460"/>
              </a:lnSpc>
              <a:spcBef>
                <a:spcPts val="535"/>
              </a:spcBef>
            </a:pPr>
            <a:r>
              <a:rPr lang="tr-TR" sz="2800" dirty="0"/>
              <a:t>Sağlıklı Yaşam Ve Beslenme Programı</a:t>
            </a:r>
            <a:r>
              <a:rPr lang="tr-TR" sz="2800" spc="-130" dirty="0"/>
              <a:t> </a:t>
            </a:r>
            <a:r>
              <a:rPr lang="tr-TR" sz="2800" spc="-10" dirty="0"/>
              <a:t>Değerlendirme </a:t>
            </a:r>
            <a:r>
              <a:rPr lang="tr-TR" sz="2800" dirty="0"/>
              <a:t>Raporu</a:t>
            </a:r>
            <a:r>
              <a:rPr lang="tr-TR" sz="2800" spc="-125" dirty="0"/>
              <a:t> </a:t>
            </a:r>
            <a:r>
              <a:rPr lang="tr-TR" sz="2800" spc="-50" dirty="0"/>
              <a:t>:</a:t>
            </a:r>
          </a:p>
        </p:txBody>
      </p:sp>
    </p:spTree>
    <p:extLst>
      <p:ext uri="{BB962C8B-B14F-4D97-AF65-F5344CB8AC3E}">
        <p14:creationId xmlns:p14="http://schemas.microsoft.com/office/powerpoint/2010/main" val="40367563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FEAFB4A-8DC7-ACEC-BC16-7A073303D029}"/>
            </a:ext>
          </a:extLst>
        </p:cNvPr>
        <p:cNvGrpSpPr/>
        <p:nvPr/>
      </p:nvGrpSpPr>
      <p:grpSpPr>
        <a:xfrm>
          <a:off x="0" y="0"/>
          <a:ext cx="0" cy="0"/>
          <a:chOff x="0" y="0"/>
          <a:chExt cx="0" cy="0"/>
        </a:xfrm>
      </p:grpSpPr>
      <p:pic>
        <p:nvPicPr>
          <p:cNvPr id="3" name="Resim 2">
            <a:extLst>
              <a:ext uri="{FF2B5EF4-FFF2-40B4-BE49-F238E27FC236}">
                <a16:creationId xmlns:a16="http://schemas.microsoft.com/office/drawing/2014/main" xmlns="" id="{CD4EE450-AD63-597B-D02B-58AA2866046A}"/>
              </a:ext>
            </a:extLst>
          </p:cNvPr>
          <p:cNvPicPr>
            <a:picLocks noChangeAspect="1"/>
          </p:cNvPicPr>
          <p:nvPr/>
        </p:nvPicPr>
        <p:blipFill>
          <a:blip r:embed="rId2"/>
          <a:stretch>
            <a:fillRect/>
          </a:stretch>
        </p:blipFill>
        <p:spPr>
          <a:xfrm>
            <a:off x="1645920" y="116482"/>
            <a:ext cx="1478407" cy="654115"/>
          </a:xfrm>
          <a:prstGeom prst="rect">
            <a:avLst/>
          </a:prstGeom>
        </p:spPr>
      </p:pic>
      <p:pic>
        <p:nvPicPr>
          <p:cNvPr id="2" name="Image 1">
            <a:extLst>
              <a:ext uri="{FF2B5EF4-FFF2-40B4-BE49-F238E27FC236}">
                <a16:creationId xmlns:a16="http://schemas.microsoft.com/office/drawing/2014/main" xmlns="" id="{86AFEABA-7232-4B54-356B-273FF90E000E}"/>
              </a:ext>
            </a:extLst>
          </p:cNvPr>
          <p:cNvPicPr>
            <a:picLocks/>
          </p:cNvPicPr>
          <p:nvPr/>
        </p:nvPicPr>
        <p:blipFill>
          <a:blip r:embed="rId3" cstate="print"/>
          <a:stretch>
            <a:fillRect/>
          </a:stretch>
        </p:blipFill>
        <p:spPr>
          <a:xfrm>
            <a:off x="4093970" y="627211"/>
            <a:ext cx="4004060" cy="5603578"/>
          </a:xfrm>
          <a:prstGeom prst="rect">
            <a:avLst/>
          </a:prstGeom>
        </p:spPr>
      </p:pic>
    </p:spTree>
    <p:extLst>
      <p:ext uri="{BB962C8B-B14F-4D97-AF65-F5344CB8AC3E}">
        <p14:creationId xmlns:p14="http://schemas.microsoft.com/office/powerpoint/2010/main" val="9156846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6C2DF95-E7CA-250F-0011-1D25F0516FFC}"/>
            </a:ext>
          </a:extLst>
        </p:cNvPr>
        <p:cNvGrpSpPr/>
        <p:nvPr/>
      </p:nvGrpSpPr>
      <p:grpSpPr>
        <a:xfrm>
          <a:off x="0" y="0"/>
          <a:ext cx="0" cy="0"/>
          <a:chOff x="0" y="0"/>
          <a:chExt cx="0" cy="0"/>
        </a:xfrm>
      </p:grpSpPr>
      <p:pic>
        <p:nvPicPr>
          <p:cNvPr id="3" name="Resim 2">
            <a:extLst>
              <a:ext uri="{FF2B5EF4-FFF2-40B4-BE49-F238E27FC236}">
                <a16:creationId xmlns:a16="http://schemas.microsoft.com/office/drawing/2014/main" xmlns="" id="{0092BED1-692B-3F67-646A-6D6581DCDE86}"/>
              </a:ext>
            </a:extLst>
          </p:cNvPr>
          <p:cNvPicPr>
            <a:picLocks noChangeAspect="1"/>
          </p:cNvPicPr>
          <p:nvPr/>
        </p:nvPicPr>
        <p:blipFill>
          <a:blip r:embed="rId2"/>
          <a:stretch>
            <a:fillRect/>
          </a:stretch>
        </p:blipFill>
        <p:spPr>
          <a:xfrm>
            <a:off x="1645920" y="116482"/>
            <a:ext cx="1478407" cy="654115"/>
          </a:xfrm>
          <a:prstGeom prst="rect">
            <a:avLst/>
          </a:prstGeom>
        </p:spPr>
      </p:pic>
      <p:pic>
        <p:nvPicPr>
          <p:cNvPr id="2" name="Image 2">
            <a:extLst>
              <a:ext uri="{FF2B5EF4-FFF2-40B4-BE49-F238E27FC236}">
                <a16:creationId xmlns:a16="http://schemas.microsoft.com/office/drawing/2014/main" xmlns="" id="{85CAA132-1353-83D9-A32D-8A679F2DF86A}"/>
              </a:ext>
            </a:extLst>
          </p:cNvPr>
          <p:cNvPicPr>
            <a:picLocks/>
          </p:cNvPicPr>
          <p:nvPr/>
        </p:nvPicPr>
        <p:blipFill>
          <a:blip r:embed="rId3" cstate="print"/>
          <a:stretch>
            <a:fillRect/>
          </a:stretch>
        </p:blipFill>
        <p:spPr>
          <a:xfrm>
            <a:off x="4116400" y="618382"/>
            <a:ext cx="3959200" cy="5621235"/>
          </a:xfrm>
          <a:prstGeom prst="rect">
            <a:avLst/>
          </a:prstGeom>
        </p:spPr>
      </p:pic>
    </p:spTree>
    <p:extLst>
      <p:ext uri="{BB962C8B-B14F-4D97-AF65-F5344CB8AC3E}">
        <p14:creationId xmlns:p14="http://schemas.microsoft.com/office/powerpoint/2010/main" val="15641735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0AF6495-0022-A9CB-50B4-8A3806577801}"/>
            </a:ext>
          </a:extLst>
        </p:cNvPr>
        <p:cNvGrpSpPr/>
        <p:nvPr/>
      </p:nvGrpSpPr>
      <p:grpSpPr>
        <a:xfrm>
          <a:off x="0" y="0"/>
          <a:ext cx="0" cy="0"/>
          <a:chOff x="0" y="0"/>
          <a:chExt cx="0" cy="0"/>
        </a:xfrm>
      </p:grpSpPr>
      <p:pic>
        <p:nvPicPr>
          <p:cNvPr id="3" name="Resim 2">
            <a:extLst>
              <a:ext uri="{FF2B5EF4-FFF2-40B4-BE49-F238E27FC236}">
                <a16:creationId xmlns:a16="http://schemas.microsoft.com/office/drawing/2014/main" xmlns="" id="{57F4D026-ED80-60AE-C205-C4C2A46F0E22}"/>
              </a:ext>
            </a:extLst>
          </p:cNvPr>
          <p:cNvPicPr>
            <a:picLocks noChangeAspect="1"/>
          </p:cNvPicPr>
          <p:nvPr/>
        </p:nvPicPr>
        <p:blipFill>
          <a:blip r:embed="rId2"/>
          <a:stretch>
            <a:fillRect/>
          </a:stretch>
        </p:blipFill>
        <p:spPr>
          <a:xfrm>
            <a:off x="1645920" y="116482"/>
            <a:ext cx="1478407" cy="654115"/>
          </a:xfrm>
          <a:prstGeom prst="rect">
            <a:avLst/>
          </a:prstGeom>
        </p:spPr>
      </p:pic>
      <p:pic>
        <p:nvPicPr>
          <p:cNvPr id="2" name="Image 3">
            <a:extLst>
              <a:ext uri="{FF2B5EF4-FFF2-40B4-BE49-F238E27FC236}">
                <a16:creationId xmlns:a16="http://schemas.microsoft.com/office/drawing/2014/main" xmlns="" id="{D1EFB9BC-A25F-4F91-89C6-02DA205EBB92}"/>
              </a:ext>
            </a:extLst>
          </p:cNvPr>
          <p:cNvPicPr>
            <a:picLocks/>
          </p:cNvPicPr>
          <p:nvPr/>
        </p:nvPicPr>
        <p:blipFill>
          <a:blip r:embed="rId3" cstate="print"/>
          <a:stretch>
            <a:fillRect/>
          </a:stretch>
        </p:blipFill>
        <p:spPr>
          <a:xfrm>
            <a:off x="4134522" y="519589"/>
            <a:ext cx="3922956" cy="5818822"/>
          </a:xfrm>
          <a:prstGeom prst="rect">
            <a:avLst/>
          </a:prstGeom>
        </p:spPr>
      </p:pic>
    </p:spTree>
    <p:extLst>
      <p:ext uri="{BB962C8B-B14F-4D97-AF65-F5344CB8AC3E}">
        <p14:creationId xmlns:p14="http://schemas.microsoft.com/office/powerpoint/2010/main" val="3218917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AF96E54-D6AB-4FA6-4B61-9C507B5B80B0}"/>
            </a:ext>
          </a:extLst>
        </p:cNvPr>
        <p:cNvGrpSpPr/>
        <p:nvPr/>
      </p:nvGrpSpPr>
      <p:grpSpPr>
        <a:xfrm>
          <a:off x="0" y="0"/>
          <a:ext cx="0" cy="0"/>
          <a:chOff x="0" y="0"/>
          <a:chExt cx="0" cy="0"/>
        </a:xfrm>
      </p:grpSpPr>
      <p:pic>
        <p:nvPicPr>
          <p:cNvPr id="3" name="Resim 2">
            <a:extLst>
              <a:ext uri="{FF2B5EF4-FFF2-40B4-BE49-F238E27FC236}">
                <a16:creationId xmlns:a16="http://schemas.microsoft.com/office/drawing/2014/main" xmlns="" id="{62A0340B-DD9E-9479-4948-6074BF98D2FB}"/>
              </a:ext>
            </a:extLst>
          </p:cNvPr>
          <p:cNvPicPr>
            <a:picLocks noChangeAspect="1"/>
          </p:cNvPicPr>
          <p:nvPr/>
        </p:nvPicPr>
        <p:blipFill>
          <a:blip r:embed="rId2"/>
          <a:stretch>
            <a:fillRect/>
          </a:stretch>
        </p:blipFill>
        <p:spPr>
          <a:xfrm>
            <a:off x="1645920" y="116482"/>
            <a:ext cx="1478407" cy="654115"/>
          </a:xfrm>
          <a:prstGeom prst="rect">
            <a:avLst/>
          </a:prstGeom>
        </p:spPr>
      </p:pic>
      <p:pic>
        <p:nvPicPr>
          <p:cNvPr id="2" name="Image 4">
            <a:extLst>
              <a:ext uri="{FF2B5EF4-FFF2-40B4-BE49-F238E27FC236}">
                <a16:creationId xmlns:a16="http://schemas.microsoft.com/office/drawing/2014/main" xmlns="" id="{716C1496-BE38-3DB3-6BDE-2D4A5A960DF3}"/>
              </a:ext>
            </a:extLst>
          </p:cNvPr>
          <p:cNvPicPr>
            <a:picLocks/>
          </p:cNvPicPr>
          <p:nvPr/>
        </p:nvPicPr>
        <p:blipFill>
          <a:blip r:embed="rId3" cstate="print"/>
          <a:stretch>
            <a:fillRect/>
          </a:stretch>
        </p:blipFill>
        <p:spPr>
          <a:xfrm>
            <a:off x="4036112" y="626018"/>
            <a:ext cx="4119776" cy="5605963"/>
          </a:xfrm>
          <a:prstGeom prst="rect">
            <a:avLst/>
          </a:prstGeom>
        </p:spPr>
      </p:pic>
    </p:spTree>
    <p:extLst>
      <p:ext uri="{BB962C8B-B14F-4D97-AF65-F5344CB8AC3E}">
        <p14:creationId xmlns:p14="http://schemas.microsoft.com/office/powerpoint/2010/main" val="26871150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C35AFC5-2326-8A39-1E28-73D43A16F4EE}"/>
            </a:ext>
          </a:extLst>
        </p:cNvPr>
        <p:cNvGrpSpPr/>
        <p:nvPr/>
      </p:nvGrpSpPr>
      <p:grpSpPr>
        <a:xfrm>
          <a:off x="0" y="0"/>
          <a:ext cx="0" cy="0"/>
          <a:chOff x="0" y="0"/>
          <a:chExt cx="0" cy="0"/>
        </a:xfrm>
      </p:grpSpPr>
      <p:pic>
        <p:nvPicPr>
          <p:cNvPr id="3" name="Resim 2">
            <a:extLst>
              <a:ext uri="{FF2B5EF4-FFF2-40B4-BE49-F238E27FC236}">
                <a16:creationId xmlns:a16="http://schemas.microsoft.com/office/drawing/2014/main" xmlns="" id="{F99ACC6F-F529-08C2-D5D6-8D994158F05C}"/>
              </a:ext>
            </a:extLst>
          </p:cNvPr>
          <p:cNvPicPr>
            <a:picLocks noChangeAspect="1"/>
          </p:cNvPicPr>
          <p:nvPr/>
        </p:nvPicPr>
        <p:blipFill>
          <a:blip r:embed="rId2"/>
          <a:stretch>
            <a:fillRect/>
          </a:stretch>
        </p:blipFill>
        <p:spPr>
          <a:xfrm>
            <a:off x="1645920" y="116482"/>
            <a:ext cx="1478407" cy="654115"/>
          </a:xfrm>
          <a:prstGeom prst="rect">
            <a:avLst/>
          </a:prstGeom>
        </p:spPr>
      </p:pic>
      <p:pic>
        <p:nvPicPr>
          <p:cNvPr id="2" name="Image 5">
            <a:extLst>
              <a:ext uri="{FF2B5EF4-FFF2-40B4-BE49-F238E27FC236}">
                <a16:creationId xmlns:a16="http://schemas.microsoft.com/office/drawing/2014/main" xmlns="" id="{1DB87FE2-3BB5-E81C-172D-1D9BC288A507}"/>
              </a:ext>
            </a:extLst>
          </p:cNvPr>
          <p:cNvPicPr>
            <a:picLocks/>
          </p:cNvPicPr>
          <p:nvPr/>
        </p:nvPicPr>
        <p:blipFill>
          <a:blip r:embed="rId3" cstate="print"/>
          <a:stretch>
            <a:fillRect/>
          </a:stretch>
        </p:blipFill>
        <p:spPr>
          <a:xfrm>
            <a:off x="4193961" y="626883"/>
            <a:ext cx="3804077" cy="5604233"/>
          </a:xfrm>
          <a:prstGeom prst="rect">
            <a:avLst/>
          </a:prstGeom>
        </p:spPr>
      </p:pic>
    </p:spTree>
    <p:extLst>
      <p:ext uri="{BB962C8B-B14F-4D97-AF65-F5344CB8AC3E}">
        <p14:creationId xmlns:p14="http://schemas.microsoft.com/office/powerpoint/2010/main" val="15104669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36BCEB0-E1FF-7A18-F973-151AC953F828}"/>
            </a:ext>
          </a:extLst>
        </p:cNvPr>
        <p:cNvGrpSpPr/>
        <p:nvPr/>
      </p:nvGrpSpPr>
      <p:grpSpPr>
        <a:xfrm>
          <a:off x="0" y="0"/>
          <a:ext cx="0" cy="0"/>
          <a:chOff x="0" y="0"/>
          <a:chExt cx="0" cy="0"/>
        </a:xfrm>
      </p:grpSpPr>
      <p:pic>
        <p:nvPicPr>
          <p:cNvPr id="3" name="Resim 2">
            <a:extLst>
              <a:ext uri="{FF2B5EF4-FFF2-40B4-BE49-F238E27FC236}">
                <a16:creationId xmlns:a16="http://schemas.microsoft.com/office/drawing/2014/main" xmlns="" id="{C1DA2B4C-4150-7585-DE68-8F2E729428DB}"/>
              </a:ext>
            </a:extLst>
          </p:cNvPr>
          <p:cNvPicPr>
            <a:picLocks noChangeAspect="1"/>
          </p:cNvPicPr>
          <p:nvPr/>
        </p:nvPicPr>
        <p:blipFill>
          <a:blip r:embed="rId2"/>
          <a:stretch>
            <a:fillRect/>
          </a:stretch>
        </p:blipFill>
        <p:spPr>
          <a:xfrm>
            <a:off x="1645920" y="116482"/>
            <a:ext cx="1478407" cy="654115"/>
          </a:xfrm>
          <a:prstGeom prst="rect">
            <a:avLst/>
          </a:prstGeom>
        </p:spPr>
      </p:pic>
      <p:sp>
        <p:nvSpPr>
          <p:cNvPr id="6" name="Metin kutusu 5">
            <a:extLst>
              <a:ext uri="{FF2B5EF4-FFF2-40B4-BE49-F238E27FC236}">
                <a16:creationId xmlns:a16="http://schemas.microsoft.com/office/drawing/2014/main" xmlns="" id="{19511BC1-041B-5214-27E4-28B849F1D322}"/>
              </a:ext>
            </a:extLst>
          </p:cNvPr>
          <p:cNvSpPr txBox="1"/>
          <p:nvPr/>
        </p:nvSpPr>
        <p:spPr>
          <a:xfrm>
            <a:off x="514951" y="853724"/>
            <a:ext cx="10748866" cy="2062103"/>
          </a:xfrm>
          <a:prstGeom prst="rect">
            <a:avLst/>
          </a:prstGeom>
          <a:noFill/>
        </p:spPr>
        <p:txBody>
          <a:bodyPr wrap="square" rtlCol="0">
            <a:spAutoFit/>
          </a:bodyPr>
          <a:lstStyle/>
          <a:p>
            <a:pPr algn="ctr"/>
            <a:r>
              <a:rPr lang="tr-TR" sz="3200" b="1" spc="155" dirty="0">
                <a:solidFill>
                  <a:srgbClr val="242424"/>
                </a:solidFill>
              </a:rPr>
              <a:t>SAĞLIKLI YAŞAM İÇİN SAĞLIKLI BESLENME PROJESİ NEDEN </a:t>
            </a:r>
            <a:r>
              <a:rPr lang="tr-TR" sz="3200" b="1" spc="155" dirty="0" smtClean="0">
                <a:solidFill>
                  <a:srgbClr val="242424"/>
                </a:solidFill>
              </a:rPr>
              <a:t>SEÇİLDİ?</a:t>
            </a:r>
          </a:p>
          <a:p>
            <a:endParaRPr lang="tr-TR" sz="3200" b="1" spc="155" dirty="0">
              <a:solidFill>
                <a:srgbClr val="242424"/>
              </a:solidFill>
            </a:endParaRPr>
          </a:p>
          <a:p>
            <a:endParaRPr lang="tr-TR" sz="3200" b="1" dirty="0"/>
          </a:p>
        </p:txBody>
      </p:sp>
      <p:sp>
        <p:nvSpPr>
          <p:cNvPr id="7" name="Metin kutusu 6">
            <a:extLst>
              <a:ext uri="{FF2B5EF4-FFF2-40B4-BE49-F238E27FC236}">
                <a16:creationId xmlns:a16="http://schemas.microsoft.com/office/drawing/2014/main" xmlns="" id="{D02B2C73-0667-E695-3C01-9720653DE563}"/>
              </a:ext>
            </a:extLst>
          </p:cNvPr>
          <p:cNvSpPr txBox="1"/>
          <p:nvPr/>
        </p:nvSpPr>
        <p:spPr>
          <a:xfrm>
            <a:off x="292494" y="2629211"/>
            <a:ext cx="11193780" cy="1200329"/>
          </a:xfrm>
          <a:prstGeom prst="rect">
            <a:avLst/>
          </a:prstGeom>
          <a:noFill/>
        </p:spPr>
        <p:txBody>
          <a:bodyPr wrap="square" rtlCol="0">
            <a:spAutoFit/>
          </a:bodyPr>
          <a:lstStyle/>
          <a:p>
            <a:r>
              <a:rPr lang="tr-TR" sz="2400" dirty="0"/>
              <a:t>"Projenin hedefi; katılımcılara sürdürülebilir beslenme alışkanlıkları kazandırarak kronik sağlık risklerini önlemektir. </a:t>
            </a:r>
          </a:p>
        </p:txBody>
      </p:sp>
    </p:spTree>
    <p:extLst>
      <p:ext uri="{BB962C8B-B14F-4D97-AF65-F5344CB8AC3E}">
        <p14:creationId xmlns:p14="http://schemas.microsoft.com/office/powerpoint/2010/main" val="12424428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1F1AE9C4-45B6-E38C-A0A6-5B6D660D96E4}"/>
            </a:ext>
          </a:extLst>
        </p:cNvPr>
        <p:cNvGrpSpPr/>
        <p:nvPr/>
      </p:nvGrpSpPr>
      <p:grpSpPr>
        <a:xfrm>
          <a:off x="0" y="0"/>
          <a:ext cx="0" cy="0"/>
          <a:chOff x="0" y="0"/>
          <a:chExt cx="0" cy="0"/>
        </a:xfrm>
      </p:grpSpPr>
      <p:pic>
        <p:nvPicPr>
          <p:cNvPr id="3" name="Resim 2">
            <a:extLst>
              <a:ext uri="{FF2B5EF4-FFF2-40B4-BE49-F238E27FC236}">
                <a16:creationId xmlns:a16="http://schemas.microsoft.com/office/drawing/2014/main" xmlns="" id="{A5303654-3264-93B8-8CBA-0521A909C500}"/>
              </a:ext>
            </a:extLst>
          </p:cNvPr>
          <p:cNvPicPr>
            <a:picLocks noChangeAspect="1"/>
          </p:cNvPicPr>
          <p:nvPr/>
        </p:nvPicPr>
        <p:blipFill>
          <a:blip r:embed="rId2"/>
          <a:stretch>
            <a:fillRect/>
          </a:stretch>
        </p:blipFill>
        <p:spPr>
          <a:xfrm>
            <a:off x="1645920" y="116482"/>
            <a:ext cx="1478407" cy="654115"/>
          </a:xfrm>
          <a:prstGeom prst="rect">
            <a:avLst/>
          </a:prstGeom>
        </p:spPr>
      </p:pic>
      <p:pic>
        <p:nvPicPr>
          <p:cNvPr id="2" name="Image 6">
            <a:extLst>
              <a:ext uri="{FF2B5EF4-FFF2-40B4-BE49-F238E27FC236}">
                <a16:creationId xmlns:a16="http://schemas.microsoft.com/office/drawing/2014/main" xmlns="" id="{60B40A7E-5C5D-D825-C3C7-FB30F8168024}"/>
              </a:ext>
            </a:extLst>
          </p:cNvPr>
          <p:cNvPicPr>
            <a:picLocks/>
          </p:cNvPicPr>
          <p:nvPr/>
        </p:nvPicPr>
        <p:blipFill>
          <a:blip r:embed="rId3" cstate="print"/>
          <a:stretch>
            <a:fillRect/>
          </a:stretch>
        </p:blipFill>
        <p:spPr>
          <a:xfrm>
            <a:off x="3792201" y="540701"/>
            <a:ext cx="4607597" cy="5776597"/>
          </a:xfrm>
          <a:prstGeom prst="rect">
            <a:avLst/>
          </a:prstGeom>
        </p:spPr>
      </p:pic>
    </p:spTree>
    <p:extLst>
      <p:ext uri="{BB962C8B-B14F-4D97-AF65-F5344CB8AC3E}">
        <p14:creationId xmlns:p14="http://schemas.microsoft.com/office/powerpoint/2010/main" val="32108859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1802083-2097-BCFE-67A7-FE019D0EA2B3}"/>
            </a:ext>
          </a:extLst>
        </p:cNvPr>
        <p:cNvGrpSpPr/>
        <p:nvPr/>
      </p:nvGrpSpPr>
      <p:grpSpPr>
        <a:xfrm>
          <a:off x="0" y="0"/>
          <a:ext cx="0" cy="0"/>
          <a:chOff x="0" y="0"/>
          <a:chExt cx="0" cy="0"/>
        </a:xfrm>
      </p:grpSpPr>
      <p:pic>
        <p:nvPicPr>
          <p:cNvPr id="3" name="Resim 2">
            <a:extLst>
              <a:ext uri="{FF2B5EF4-FFF2-40B4-BE49-F238E27FC236}">
                <a16:creationId xmlns:a16="http://schemas.microsoft.com/office/drawing/2014/main" xmlns="" id="{DD0AE170-51F4-E321-305E-8CE1333A1798}"/>
              </a:ext>
            </a:extLst>
          </p:cNvPr>
          <p:cNvPicPr>
            <a:picLocks noChangeAspect="1"/>
          </p:cNvPicPr>
          <p:nvPr/>
        </p:nvPicPr>
        <p:blipFill>
          <a:blip r:embed="rId2"/>
          <a:stretch>
            <a:fillRect/>
          </a:stretch>
        </p:blipFill>
        <p:spPr>
          <a:xfrm>
            <a:off x="1645920" y="116482"/>
            <a:ext cx="1478407" cy="654115"/>
          </a:xfrm>
          <a:prstGeom prst="rect">
            <a:avLst/>
          </a:prstGeom>
        </p:spPr>
      </p:pic>
      <p:pic>
        <p:nvPicPr>
          <p:cNvPr id="4" name="Image 7">
            <a:extLst>
              <a:ext uri="{FF2B5EF4-FFF2-40B4-BE49-F238E27FC236}">
                <a16:creationId xmlns:a16="http://schemas.microsoft.com/office/drawing/2014/main" xmlns="" id="{7619C027-875F-8A6F-D69C-0D1D9E9FCFEF}"/>
              </a:ext>
            </a:extLst>
          </p:cNvPr>
          <p:cNvPicPr>
            <a:picLocks/>
          </p:cNvPicPr>
          <p:nvPr/>
        </p:nvPicPr>
        <p:blipFill>
          <a:blip r:embed="rId3" cstate="print"/>
          <a:stretch>
            <a:fillRect/>
          </a:stretch>
        </p:blipFill>
        <p:spPr>
          <a:xfrm>
            <a:off x="4093380" y="586023"/>
            <a:ext cx="4005240" cy="5685953"/>
          </a:xfrm>
          <a:prstGeom prst="rect">
            <a:avLst/>
          </a:prstGeom>
        </p:spPr>
      </p:pic>
    </p:spTree>
    <p:extLst>
      <p:ext uri="{BB962C8B-B14F-4D97-AF65-F5344CB8AC3E}">
        <p14:creationId xmlns:p14="http://schemas.microsoft.com/office/powerpoint/2010/main" val="42403146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DE89E49-DD2F-F7D2-508C-498C5E051C30}"/>
            </a:ext>
          </a:extLst>
        </p:cNvPr>
        <p:cNvGrpSpPr/>
        <p:nvPr/>
      </p:nvGrpSpPr>
      <p:grpSpPr>
        <a:xfrm>
          <a:off x="0" y="0"/>
          <a:ext cx="0" cy="0"/>
          <a:chOff x="0" y="0"/>
          <a:chExt cx="0" cy="0"/>
        </a:xfrm>
      </p:grpSpPr>
      <p:pic>
        <p:nvPicPr>
          <p:cNvPr id="3" name="Resim 2">
            <a:extLst>
              <a:ext uri="{FF2B5EF4-FFF2-40B4-BE49-F238E27FC236}">
                <a16:creationId xmlns:a16="http://schemas.microsoft.com/office/drawing/2014/main" xmlns="" id="{CF568922-FCA7-29B1-381B-E93AE00EDBEB}"/>
              </a:ext>
            </a:extLst>
          </p:cNvPr>
          <p:cNvPicPr>
            <a:picLocks noChangeAspect="1"/>
          </p:cNvPicPr>
          <p:nvPr/>
        </p:nvPicPr>
        <p:blipFill>
          <a:blip r:embed="rId2"/>
          <a:stretch>
            <a:fillRect/>
          </a:stretch>
        </p:blipFill>
        <p:spPr>
          <a:xfrm>
            <a:off x="1645920" y="116482"/>
            <a:ext cx="1478407" cy="654115"/>
          </a:xfrm>
          <a:prstGeom prst="rect">
            <a:avLst/>
          </a:prstGeom>
        </p:spPr>
      </p:pic>
      <p:pic>
        <p:nvPicPr>
          <p:cNvPr id="2" name="Image 8">
            <a:extLst>
              <a:ext uri="{FF2B5EF4-FFF2-40B4-BE49-F238E27FC236}">
                <a16:creationId xmlns:a16="http://schemas.microsoft.com/office/drawing/2014/main" xmlns="" id="{AACBBDDF-AD2A-CACA-88EF-ACCED8C0FD4F}"/>
              </a:ext>
            </a:extLst>
          </p:cNvPr>
          <p:cNvPicPr>
            <a:picLocks/>
          </p:cNvPicPr>
          <p:nvPr/>
        </p:nvPicPr>
        <p:blipFill>
          <a:blip r:embed="rId3" cstate="print"/>
          <a:stretch>
            <a:fillRect/>
          </a:stretch>
        </p:blipFill>
        <p:spPr>
          <a:xfrm>
            <a:off x="4085085" y="589507"/>
            <a:ext cx="4021829" cy="5678986"/>
          </a:xfrm>
          <a:prstGeom prst="rect">
            <a:avLst/>
          </a:prstGeom>
        </p:spPr>
      </p:pic>
    </p:spTree>
    <p:extLst>
      <p:ext uri="{BB962C8B-B14F-4D97-AF65-F5344CB8AC3E}">
        <p14:creationId xmlns:p14="http://schemas.microsoft.com/office/powerpoint/2010/main" val="24375410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6A4A3B0-5336-B37E-7BF7-91FA90A9E8FC}"/>
            </a:ext>
          </a:extLst>
        </p:cNvPr>
        <p:cNvGrpSpPr/>
        <p:nvPr/>
      </p:nvGrpSpPr>
      <p:grpSpPr>
        <a:xfrm>
          <a:off x="0" y="0"/>
          <a:ext cx="0" cy="0"/>
          <a:chOff x="0" y="0"/>
          <a:chExt cx="0" cy="0"/>
        </a:xfrm>
      </p:grpSpPr>
      <p:pic>
        <p:nvPicPr>
          <p:cNvPr id="3" name="Resim 2">
            <a:extLst>
              <a:ext uri="{FF2B5EF4-FFF2-40B4-BE49-F238E27FC236}">
                <a16:creationId xmlns:a16="http://schemas.microsoft.com/office/drawing/2014/main" xmlns="" id="{8A554A96-D65E-82A5-1AB9-A1F9A2DC26B0}"/>
              </a:ext>
            </a:extLst>
          </p:cNvPr>
          <p:cNvPicPr>
            <a:picLocks noChangeAspect="1"/>
          </p:cNvPicPr>
          <p:nvPr/>
        </p:nvPicPr>
        <p:blipFill>
          <a:blip r:embed="rId2"/>
          <a:stretch>
            <a:fillRect/>
          </a:stretch>
        </p:blipFill>
        <p:spPr>
          <a:xfrm>
            <a:off x="1645920" y="116482"/>
            <a:ext cx="1478407" cy="654115"/>
          </a:xfrm>
          <a:prstGeom prst="rect">
            <a:avLst/>
          </a:prstGeom>
        </p:spPr>
      </p:pic>
      <p:pic>
        <p:nvPicPr>
          <p:cNvPr id="2" name="Image 9">
            <a:extLst>
              <a:ext uri="{FF2B5EF4-FFF2-40B4-BE49-F238E27FC236}">
                <a16:creationId xmlns:a16="http://schemas.microsoft.com/office/drawing/2014/main" xmlns="" id="{BCD2EB97-BAAF-CDF8-0A8E-01C7CE014CDF}"/>
              </a:ext>
            </a:extLst>
          </p:cNvPr>
          <p:cNvPicPr>
            <a:picLocks/>
          </p:cNvPicPr>
          <p:nvPr/>
        </p:nvPicPr>
        <p:blipFill>
          <a:blip r:embed="rId3" cstate="print"/>
          <a:stretch>
            <a:fillRect/>
          </a:stretch>
        </p:blipFill>
        <p:spPr>
          <a:xfrm>
            <a:off x="3776802" y="764721"/>
            <a:ext cx="4638395" cy="5328557"/>
          </a:xfrm>
          <a:prstGeom prst="rect">
            <a:avLst/>
          </a:prstGeom>
        </p:spPr>
      </p:pic>
    </p:spTree>
    <p:extLst>
      <p:ext uri="{BB962C8B-B14F-4D97-AF65-F5344CB8AC3E}">
        <p14:creationId xmlns:p14="http://schemas.microsoft.com/office/powerpoint/2010/main" val="6962305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5600" y="1752600"/>
            <a:ext cx="6172200" cy="685800"/>
          </a:xfrm>
          <a:prstGeom prst="rect">
            <a:avLst/>
          </a:prstGeom>
        </p:spPr>
      </p:pic>
      <p:pic>
        <p:nvPicPr>
          <p:cNvPr id="5" name="Resim 4"/>
          <p:cNvPicPr>
            <a:picLocks noChangeAspect="1"/>
          </p:cNvPicPr>
          <p:nvPr/>
        </p:nvPicPr>
        <p:blipFill rotWithShape="1">
          <a:blip r:embed="rId3">
            <a:extLst>
              <a:ext uri="{28A0092B-C50C-407E-A947-70E740481C1C}">
                <a14:useLocalDpi xmlns:a14="http://schemas.microsoft.com/office/drawing/2010/main" val="0"/>
              </a:ext>
            </a:extLst>
          </a:blip>
          <a:srcRect r="10040"/>
          <a:stretch/>
        </p:blipFill>
        <p:spPr>
          <a:xfrm>
            <a:off x="7162800" y="2057400"/>
            <a:ext cx="2048194" cy="428685"/>
          </a:xfrm>
          <a:prstGeom prst="rect">
            <a:avLst/>
          </a:prstGeom>
        </p:spPr>
      </p:pic>
      <p:pic>
        <p:nvPicPr>
          <p:cNvPr id="6" name="Resim 5"/>
          <p:cNvPicPr>
            <a:picLocks noChangeAspect="1"/>
          </p:cNvPicPr>
          <p:nvPr/>
        </p:nvPicPr>
        <p:blipFill rotWithShape="1">
          <a:blip r:embed="rId4">
            <a:extLst>
              <a:ext uri="{28A0092B-C50C-407E-A947-70E740481C1C}">
                <a14:useLocalDpi xmlns:a14="http://schemas.microsoft.com/office/drawing/2010/main" val="0"/>
              </a:ext>
            </a:extLst>
          </a:blip>
          <a:srcRect l="3905" t="13056" r="3905" b="17388"/>
          <a:stretch/>
        </p:blipFill>
        <p:spPr>
          <a:xfrm>
            <a:off x="4800599" y="1905000"/>
            <a:ext cx="2590801" cy="914400"/>
          </a:xfrm>
          <a:prstGeom prst="rect">
            <a:avLst/>
          </a:prstGeom>
        </p:spPr>
      </p:pic>
      <p:sp>
        <p:nvSpPr>
          <p:cNvPr id="7" name="Dikdörtgen 6"/>
          <p:cNvSpPr/>
          <p:nvPr/>
        </p:nvSpPr>
        <p:spPr>
          <a:xfrm>
            <a:off x="4532744" y="3286127"/>
            <a:ext cx="3281668" cy="646331"/>
          </a:xfrm>
          <a:prstGeom prst="rect">
            <a:avLst/>
          </a:prstGeom>
        </p:spPr>
        <p:txBody>
          <a:bodyPr wrap="none">
            <a:spAutoFit/>
          </a:bodyPr>
          <a:lstStyle/>
          <a:p>
            <a:r>
              <a:rPr lang="tr-TR" sz="3600" dirty="0">
                <a:solidFill>
                  <a:schemeClr val="tx1">
                    <a:lumMod val="85000"/>
                    <a:lumOff val="15000"/>
                  </a:schemeClr>
                </a:solidFill>
                <a:latin typeface="Tahoma" panose="020B0604030504040204" pitchFamily="34" charset="0"/>
                <a:ea typeface="Tahoma" panose="020B0604030504040204" pitchFamily="34" charset="0"/>
                <a:cs typeface="Tahoma" panose="020B0604030504040204" pitchFamily="34" charset="0"/>
              </a:rPr>
              <a:t>TEŞEKKÜRLER </a:t>
            </a:r>
          </a:p>
        </p:txBody>
      </p:sp>
    </p:spTree>
    <p:extLst>
      <p:ext uri="{BB962C8B-B14F-4D97-AF65-F5344CB8AC3E}">
        <p14:creationId xmlns:p14="http://schemas.microsoft.com/office/powerpoint/2010/main" val="24820797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E028A50-66FF-E3F1-DF48-ED14FB781259}"/>
            </a:ext>
          </a:extLst>
        </p:cNvPr>
        <p:cNvGrpSpPr/>
        <p:nvPr/>
      </p:nvGrpSpPr>
      <p:grpSpPr>
        <a:xfrm>
          <a:off x="0" y="0"/>
          <a:ext cx="0" cy="0"/>
          <a:chOff x="0" y="0"/>
          <a:chExt cx="0" cy="0"/>
        </a:xfrm>
      </p:grpSpPr>
      <p:pic>
        <p:nvPicPr>
          <p:cNvPr id="3" name="Resim 2">
            <a:extLst>
              <a:ext uri="{FF2B5EF4-FFF2-40B4-BE49-F238E27FC236}">
                <a16:creationId xmlns:a16="http://schemas.microsoft.com/office/drawing/2014/main" xmlns="" id="{6C29D4FF-EA1B-FB1B-E204-A357DA15D58C}"/>
              </a:ext>
            </a:extLst>
          </p:cNvPr>
          <p:cNvPicPr>
            <a:picLocks noChangeAspect="1"/>
          </p:cNvPicPr>
          <p:nvPr/>
        </p:nvPicPr>
        <p:blipFill>
          <a:blip r:embed="rId2"/>
          <a:stretch>
            <a:fillRect/>
          </a:stretch>
        </p:blipFill>
        <p:spPr>
          <a:xfrm>
            <a:off x="1645920" y="116482"/>
            <a:ext cx="1478407" cy="654115"/>
          </a:xfrm>
          <a:prstGeom prst="rect">
            <a:avLst/>
          </a:prstGeom>
        </p:spPr>
      </p:pic>
      <p:sp>
        <p:nvSpPr>
          <p:cNvPr id="4" name="Metin kutusu 3">
            <a:extLst>
              <a:ext uri="{FF2B5EF4-FFF2-40B4-BE49-F238E27FC236}">
                <a16:creationId xmlns:a16="http://schemas.microsoft.com/office/drawing/2014/main" xmlns="" id="{B8F2C8C9-4CE8-A7E8-05A4-64B67C78CCAB}"/>
              </a:ext>
            </a:extLst>
          </p:cNvPr>
          <p:cNvSpPr txBox="1"/>
          <p:nvPr/>
        </p:nvSpPr>
        <p:spPr>
          <a:xfrm>
            <a:off x="211571" y="1044917"/>
            <a:ext cx="10748866" cy="1077218"/>
          </a:xfrm>
          <a:prstGeom prst="rect">
            <a:avLst/>
          </a:prstGeom>
          <a:noFill/>
        </p:spPr>
        <p:txBody>
          <a:bodyPr wrap="square" rtlCol="0">
            <a:spAutoFit/>
          </a:bodyPr>
          <a:lstStyle/>
          <a:p>
            <a:pPr algn="ctr"/>
            <a:r>
              <a:rPr lang="tr-TR" sz="3200" b="1" spc="155" dirty="0">
                <a:solidFill>
                  <a:srgbClr val="242424"/>
                </a:solidFill>
              </a:rPr>
              <a:t>SAĞLIKLI YAŞAM İÇİN SAĞLIKLI BESLENME PROJESİ HEDEFİ NEYDİ?</a:t>
            </a:r>
            <a:endParaRPr lang="tr-TR" sz="3200" b="1" dirty="0"/>
          </a:p>
        </p:txBody>
      </p:sp>
      <p:sp>
        <p:nvSpPr>
          <p:cNvPr id="5" name="Metin kutusu 4">
            <a:extLst>
              <a:ext uri="{FF2B5EF4-FFF2-40B4-BE49-F238E27FC236}">
                <a16:creationId xmlns:a16="http://schemas.microsoft.com/office/drawing/2014/main" xmlns="" id="{3EBFB9FB-988A-CBA7-50E7-7CBDC274BD8A}"/>
              </a:ext>
            </a:extLst>
          </p:cNvPr>
          <p:cNvSpPr txBox="1"/>
          <p:nvPr/>
        </p:nvSpPr>
        <p:spPr>
          <a:xfrm>
            <a:off x="296616" y="2770784"/>
            <a:ext cx="11408229" cy="1938992"/>
          </a:xfrm>
          <a:prstGeom prst="rect">
            <a:avLst/>
          </a:prstGeom>
          <a:noFill/>
        </p:spPr>
        <p:txBody>
          <a:bodyPr wrap="square" rtlCol="0">
            <a:spAutoFit/>
          </a:bodyPr>
          <a:lstStyle/>
          <a:p>
            <a:pPr lvl="0" eaLnBrk="0" fontAlgn="base" hangingPunct="0">
              <a:spcBef>
                <a:spcPct val="0"/>
              </a:spcBef>
              <a:spcAft>
                <a:spcPct val="0"/>
              </a:spcAft>
              <a:buFontTx/>
              <a:buChar char="•"/>
            </a:pPr>
            <a:r>
              <a:rPr lang="tr-TR" altLang="tr-TR" sz="2400" dirty="0" smtClean="0">
                <a:latin typeface="Arial" panose="020B0604020202020204" pitchFamily="34" charset="0"/>
              </a:rPr>
              <a:t> Katılımcılara </a:t>
            </a:r>
            <a:r>
              <a:rPr lang="tr-TR" altLang="tr-TR" sz="2400" dirty="0">
                <a:latin typeface="Arial" panose="020B0604020202020204" pitchFamily="34" charset="0"/>
              </a:rPr>
              <a:t>sürdürülebilir beslenme alışkanlıkları kazandırmak</a:t>
            </a:r>
            <a:r>
              <a:rPr lang="tr-TR" altLang="tr-TR" sz="2400" dirty="0" smtClean="0">
                <a:latin typeface="Arial" panose="020B0604020202020204" pitchFamily="34" charset="0"/>
              </a:rPr>
              <a:t>,</a:t>
            </a:r>
          </a:p>
          <a:p>
            <a:pPr lvl="0" eaLnBrk="0" fontAlgn="base" hangingPunct="0">
              <a:spcBef>
                <a:spcPct val="0"/>
              </a:spcBef>
              <a:spcAft>
                <a:spcPct val="0"/>
              </a:spcAft>
              <a:buFontTx/>
              <a:buChar char="•"/>
            </a:pPr>
            <a:endParaRPr lang="tr-TR" altLang="tr-TR" sz="2400" dirty="0">
              <a:latin typeface="Arial" panose="020B0604020202020204" pitchFamily="34" charset="0"/>
            </a:endParaRPr>
          </a:p>
          <a:p>
            <a:pPr lvl="0" eaLnBrk="0" fontAlgn="base" hangingPunct="0">
              <a:spcBef>
                <a:spcPct val="0"/>
              </a:spcBef>
              <a:spcAft>
                <a:spcPct val="0"/>
              </a:spcAft>
              <a:buFontTx/>
              <a:buChar char="•"/>
            </a:pPr>
            <a:r>
              <a:rPr lang="tr-TR" altLang="tr-TR" sz="2400" dirty="0" smtClean="0">
                <a:latin typeface="Arial" panose="020B0604020202020204" pitchFamily="34" charset="0"/>
              </a:rPr>
              <a:t> Yanlış </a:t>
            </a:r>
            <a:r>
              <a:rPr lang="tr-TR" altLang="tr-TR" sz="2400" dirty="0">
                <a:latin typeface="Arial" panose="020B0604020202020204" pitchFamily="34" charset="0"/>
              </a:rPr>
              <a:t>beslenmeye bağlı kronik sağlık risklerini azaltmak</a:t>
            </a:r>
            <a:r>
              <a:rPr lang="tr-TR" altLang="tr-TR" sz="2400" dirty="0" smtClean="0">
                <a:latin typeface="Arial" panose="020B0604020202020204" pitchFamily="34" charset="0"/>
              </a:rPr>
              <a:t>,</a:t>
            </a:r>
          </a:p>
          <a:p>
            <a:pPr lvl="0" eaLnBrk="0" fontAlgn="base" hangingPunct="0">
              <a:spcBef>
                <a:spcPct val="0"/>
              </a:spcBef>
              <a:spcAft>
                <a:spcPct val="0"/>
              </a:spcAft>
            </a:pPr>
            <a:endParaRPr lang="tr-TR" altLang="tr-TR" sz="2400" dirty="0">
              <a:latin typeface="Arial" panose="020B0604020202020204" pitchFamily="34" charset="0"/>
            </a:endParaRPr>
          </a:p>
          <a:p>
            <a:pPr marL="342900" lvl="0" indent="-342900" eaLnBrk="0" fontAlgn="base" hangingPunct="0">
              <a:spcBef>
                <a:spcPct val="0"/>
              </a:spcBef>
              <a:spcAft>
                <a:spcPct val="0"/>
              </a:spcAft>
              <a:buFont typeface="Arial" panose="020B0604020202020204" pitchFamily="34" charset="0"/>
              <a:buChar char="•"/>
            </a:pPr>
            <a:r>
              <a:rPr lang="tr-TR" altLang="tr-TR" sz="2400" dirty="0" smtClean="0">
                <a:latin typeface="Arial" panose="020B0604020202020204" pitchFamily="34" charset="0"/>
              </a:rPr>
              <a:t>Sağlıklı </a:t>
            </a:r>
            <a:r>
              <a:rPr lang="tr-TR" altLang="tr-TR" sz="2400" dirty="0">
                <a:latin typeface="Arial" panose="020B0604020202020204" pitchFamily="34" charset="0"/>
              </a:rPr>
              <a:t>ve verimli bir </a:t>
            </a:r>
            <a:r>
              <a:rPr lang="tr-TR" altLang="tr-TR" sz="2400" dirty="0" smtClean="0">
                <a:latin typeface="Arial" panose="020B0604020202020204" pitchFamily="34" charset="0"/>
              </a:rPr>
              <a:t>kültür </a:t>
            </a:r>
            <a:r>
              <a:rPr lang="tr-TR" altLang="tr-TR" sz="2400" dirty="0">
                <a:latin typeface="Arial" panose="020B0604020202020204" pitchFamily="34" charset="0"/>
              </a:rPr>
              <a:t>oluşturmak.</a:t>
            </a:r>
          </a:p>
        </p:txBody>
      </p:sp>
    </p:spTree>
    <p:extLst>
      <p:ext uri="{BB962C8B-B14F-4D97-AF65-F5344CB8AC3E}">
        <p14:creationId xmlns:p14="http://schemas.microsoft.com/office/powerpoint/2010/main" val="41632086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A99EA49-4C06-8E64-A1AF-ABE919B4D2DF}"/>
            </a:ext>
          </a:extLst>
        </p:cNvPr>
        <p:cNvGrpSpPr/>
        <p:nvPr/>
      </p:nvGrpSpPr>
      <p:grpSpPr>
        <a:xfrm>
          <a:off x="0" y="0"/>
          <a:ext cx="0" cy="0"/>
          <a:chOff x="0" y="0"/>
          <a:chExt cx="0" cy="0"/>
        </a:xfrm>
      </p:grpSpPr>
      <p:pic>
        <p:nvPicPr>
          <p:cNvPr id="3" name="Resim 2">
            <a:extLst>
              <a:ext uri="{FF2B5EF4-FFF2-40B4-BE49-F238E27FC236}">
                <a16:creationId xmlns:a16="http://schemas.microsoft.com/office/drawing/2014/main" xmlns="" id="{124A709C-D4DA-29E6-1B3A-8E2E7E9CC948}"/>
              </a:ext>
            </a:extLst>
          </p:cNvPr>
          <p:cNvPicPr>
            <a:picLocks noChangeAspect="1"/>
          </p:cNvPicPr>
          <p:nvPr/>
        </p:nvPicPr>
        <p:blipFill>
          <a:blip r:embed="rId2"/>
          <a:stretch>
            <a:fillRect/>
          </a:stretch>
        </p:blipFill>
        <p:spPr>
          <a:xfrm>
            <a:off x="1645920" y="116482"/>
            <a:ext cx="1478407" cy="654115"/>
          </a:xfrm>
          <a:prstGeom prst="rect">
            <a:avLst/>
          </a:prstGeom>
        </p:spPr>
      </p:pic>
      <p:sp>
        <p:nvSpPr>
          <p:cNvPr id="4" name="Metin kutusu 3">
            <a:extLst>
              <a:ext uri="{FF2B5EF4-FFF2-40B4-BE49-F238E27FC236}">
                <a16:creationId xmlns:a16="http://schemas.microsoft.com/office/drawing/2014/main" xmlns="" id="{723C719E-2B01-2863-839C-7D86A887FCC4}"/>
              </a:ext>
            </a:extLst>
          </p:cNvPr>
          <p:cNvSpPr txBox="1"/>
          <p:nvPr/>
        </p:nvSpPr>
        <p:spPr>
          <a:xfrm>
            <a:off x="377825" y="1053358"/>
            <a:ext cx="10748866" cy="1077218"/>
          </a:xfrm>
          <a:prstGeom prst="rect">
            <a:avLst/>
          </a:prstGeom>
          <a:noFill/>
        </p:spPr>
        <p:txBody>
          <a:bodyPr wrap="square" rtlCol="0">
            <a:spAutoFit/>
          </a:bodyPr>
          <a:lstStyle/>
          <a:p>
            <a:pPr algn="ctr"/>
            <a:r>
              <a:rPr lang="tr-TR" sz="3200" b="1" spc="155" dirty="0">
                <a:solidFill>
                  <a:srgbClr val="242424"/>
                </a:solidFill>
              </a:rPr>
              <a:t>SAĞLIKLI YAŞAM İÇİN SAĞLIKLI BESLENME PROJESİ TOPLUMA KATKISI NE OLDU?</a:t>
            </a:r>
            <a:endParaRPr lang="tr-TR" sz="3200" b="1" dirty="0"/>
          </a:p>
        </p:txBody>
      </p:sp>
      <p:sp>
        <p:nvSpPr>
          <p:cNvPr id="6" name="Metin kutusu 5">
            <a:extLst>
              <a:ext uri="{FF2B5EF4-FFF2-40B4-BE49-F238E27FC236}">
                <a16:creationId xmlns:a16="http://schemas.microsoft.com/office/drawing/2014/main" xmlns="" id="{41F9B5B3-BDD5-4CEA-5EDC-1BDF725898F9}"/>
              </a:ext>
            </a:extLst>
          </p:cNvPr>
          <p:cNvSpPr txBox="1"/>
          <p:nvPr/>
        </p:nvSpPr>
        <p:spPr>
          <a:xfrm>
            <a:off x="246741" y="2413337"/>
            <a:ext cx="11408229" cy="2677656"/>
          </a:xfrm>
          <a:prstGeom prst="rect">
            <a:avLst/>
          </a:prstGeom>
          <a:noFill/>
        </p:spPr>
        <p:txBody>
          <a:bodyPr wrap="square" rtlCol="0">
            <a:spAutoFit/>
          </a:bodyPr>
          <a:lstStyle/>
          <a:p>
            <a:pPr lvl="0" eaLnBrk="0" fontAlgn="base" hangingPunct="0">
              <a:spcBef>
                <a:spcPct val="0"/>
              </a:spcBef>
              <a:spcAft>
                <a:spcPct val="0"/>
              </a:spcAft>
              <a:buFontTx/>
              <a:buChar char="•"/>
            </a:pPr>
            <a:r>
              <a:rPr lang="tr-TR" altLang="tr-TR" sz="2400" b="1" dirty="0">
                <a:latin typeface="+mj-lt"/>
              </a:rPr>
              <a:t>Bilinç Yayılımı:</a:t>
            </a:r>
            <a:r>
              <a:rPr lang="tr-TR" altLang="tr-TR" sz="2400" dirty="0">
                <a:latin typeface="+mj-lt"/>
              </a:rPr>
              <a:t> Katılımcıların edindiği bilgileri aile ve çevrelerine aktarmasıyla koruyucu sağlık bilincinin yayılması sağlanmıştır</a:t>
            </a:r>
            <a:r>
              <a:rPr lang="tr-TR" altLang="tr-TR" sz="2400" dirty="0" smtClean="0">
                <a:latin typeface="+mj-lt"/>
              </a:rPr>
              <a:t>.</a:t>
            </a:r>
          </a:p>
          <a:p>
            <a:pPr lvl="0" eaLnBrk="0" fontAlgn="base" hangingPunct="0">
              <a:spcBef>
                <a:spcPct val="0"/>
              </a:spcBef>
              <a:spcAft>
                <a:spcPct val="0"/>
              </a:spcAft>
              <a:buFontTx/>
              <a:buChar char="•"/>
            </a:pPr>
            <a:endParaRPr lang="tr-TR" altLang="tr-TR" sz="2400" dirty="0">
              <a:latin typeface="+mj-lt"/>
            </a:endParaRPr>
          </a:p>
          <a:p>
            <a:pPr lvl="0" eaLnBrk="0" fontAlgn="base" hangingPunct="0">
              <a:spcBef>
                <a:spcPct val="0"/>
              </a:spcBef>
              <a:spcAft>
                <a:spcPct val="0"/>
              </a:spcAft>
              <a:buFontTx/>
              <a:buChar char="•"/>
            </a:pPr>
            <a:r>
              <a:rPr lang="tr-TR" sz="2400" b="1" dirty="0">
                <a:latin typeface="+mj-lt"/>
              </a:rPr>
              <a:t>Kamusal Fayda:</a:t>
            </a:r>
            <a:r>
              <a:rPr lang="tr-TR" sz="2400" dirty="0">
                <a:latin typeface="+mj-lt"/>
              </a:rPr>
              <a:t> Uzun vadede kronik hastalık risklerinin azalmasıyla kamusal sağlık maliyetlerinin hafifletilmesine destek olunmuştur.</a:t>
            </a:r>
            <a:endParaRPr lang="tr-TR" altLang="tr-TR" sz="2400" dirty="0">
              <a:latin typeface="+mj-lt"/>
            </a:endParaRPr>
          </a:p>
        </p:txBody>
      </p:sp>
    </p:spTree>
    <p:extLst>
      <p:ext uri="{BB962C8B-B14F-4D97-AF65-F5344CB8AC3E}">
        <p14:creationId xmlns:p14="http://schemas.microsoft.com/office/powerpoint/2010/main" val="34516711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779676D-6863-55E8-5AAB-3DEBA8EDB659}"/>
            </a:ext>
          </a:extLst>
        </p:cNvPr>
        <p:cNvGrpSpPr/>
        <p:nvPr/>
      </p:nvGrpSpPr>
      <p:grpSpPr>
        <a:xfrm>
          <a:off x="0" y="0"/>
          <a:ext cx="0" cy="0"/>
          <a:chOff x="0" y="0"/>
          <a:chExt cx="0" cy="0"/>
        </a:xfrm>
      </p:grpSpPr>
      <p:pic>
        <p:nvPicPr>
          <p:cNvPr id="3" name="Resim 2">
            <a:extLst>
              <a:ext uri="{FF2B5EF4-FFF2-40B4-BE49-F238E27FC236}">
                <a16:creationId xmlns:a16="http://schemas.microsoft.com/office/drawing/2014/main" xmlns="" id="{D4589E27-F6C7-C082-7FDE-DA78DACE83A4}"/>
              </a:ext>
            </a:extLst>
          </p:cNvPr>
          <p:cNvPicPr>
            <a:picLocks noChangeAspect="1"/>
          </p:cNvPicPr>
          <p:nvPr/>
        </p:nvPicPr>
        <p:blipFill>
          <a:blip r:embed="rId2"/>
          <a:stretch>
            <a:fillRect/>
          </a:stretch>
        </p:blipFill>
        <p:spPr>
          <a:xfrm>
            <a:off x="1689463" y="36830"/>
            <a:ext cx="1478407" cy="654115"/>
          </a:xfrm>
          <a:prstGeom prst="rect">
            <a:avLst/>
          </a:prstGeom>
        </p:spPr>
      </p:pic>
      <p:pic>
        <p:nvPicPr>
          <p:cNvPr id="4" name="Resim 3">
            <a:extLst>
              <a:ext uri="{FF2B5EF4-FFF2-40B4-BE49-F238E27FC236}">
                <a16:creationId xmlns:a16="http://schemas.microsoft.com/office/drawing/2014/main" xmlns="" id="{433DE0EB-6CFF-CD71-B0AC-8D77D515519C}"/>
              </a:ext>
            </a:extLst>
          </p:cNvPr>
          <p:cNvPicPr>
            <a:picLocks noChangeAspect="1"/>
          </p:cNvPicPr>
          <p:nvPr/>
        </p:nvPicPr>
        <p:blipFill>
          <a:blip r:embed="rId2"/>
          <a:stretch>
            <a:fillRect/>
          </a:stretch>
        </p:blipFill>
        <p:spPr>
          <a:xfrm>
            <a:off x="1689463" y="36830"/>
            <a:ext cx="1478407" cy="654115"/>
          </a:xfrm>
          <a:prstGeom prst="rect">
            <a:avLst/>
          </a:prstGeom>
        </p:spPr>
      </p:pic>
      <p:sp>
        <p:nvSpPr>
          <p:cNvPr id="6" name="Metin kutusu 5">
            <a:extLst>
              <a:ext uri="{FF2B5EF4-FFF2-40B4-BE49-F238E27FC236}">
                <a16:creationId xmlns:a16="http://schemas.microsoft.com/office/drawing/2014/main" xmlns="" id="{38031B98-9D22-7C5A-6B90-58EE6928495F}"/>
              </a:ext>
            </a:extLst>
          </p:cNvPr>
          <p:cNvSpPr txBox="1"/>
          <p:nvPr/>
        </p:nvSpPr>
        <p:spPr>
          <a:xfrm>
            <a:off x="221863" y="885067"/>
            <a:ext cx="10748866" cy="1569660"/>
          </a:xfrm>
          <a:prstGeom prst="rect">
            <a:avLst/>
          </a:prstGeom>
          <a:noFill/>
        </p:spPr>
        <p:txBody>
          <a:bodyPr wrap="square" rtlCol="0">
            <a:spAutoFit/>
          </a:bodyPr>
          <a:lstStyle/>
          <a:p>
            <a:pPr algn="ctr"/>
            <a:r>
              <a:rPr lang="tr-TR" sz="3200" b="1" spc="155" dirty="0">
                <a:solidFill>
                  <a:srgbClr val="242424"/>
                </a:solidFill>
              </a:rPr>
              <a:t>SAĞLIKLI YAŞAM İÇİN SAĞLIKLI BESLENME PROJESİ SONUÇLARI ÖLÇÜLDÜ MÜ? </a:t>
            </a:r>
            <a:r>
              <a:rPr lang="tr-TR" sz="3200" b="1" spc="155" dirty="0" smtClean="0">
                <a:solidFill>
                  <a:srgbClr val="242424"/>
                </a:solidFill>
              </a:rPr>
              <a:t> </a:t>
            </a:r>
            <a:r>
              <a:rPr lang="tr-TR" sz="3200" b="1" spc="155" dirty="0">
                <a:solidFill>
                  <a:srgbClr val="242424"/>
                </a:solidFill>
              </a:rPr>
              <a:t>PAYLAŞILDI MI?</a:t>
            </a:r>
            <a:endParaRPr lang="tr-TR" sz="3200" b="1" dirty="0"/>
          </a:p>
        </p:txBody>
      </p:sp>
      <p:sp>
        <p:nvSpPr>
          <p:cNvPr id="8" name="Metin kutusu 7">
            <a:extLst>
              <a:ext uri="{FF2B5EF4-FFF2-40B4-BE49-F238E27FC236}">
                <a16:creationId xmlns:a16="http://schemas.microsoft.com/office/drawing/2014/main" xmlns="" id="{197F98C8-8FD9-9707-0F41-8A0B72B57977}"/>
              </a:ext>
            </a:extLst>
          </p:cNvPr>
          <p:cNvSpPr txBox="1"/>
          <p:nvPr/>
        </p:nvSpPr>
        <p:spPr>
          <a:xfrm>
            <a:off x="487871" y="4972130"/>
            <a:ext cx="11408229" cy="400110"/>
          </a:xfrm>
          <a:prstGeom prst="rect">
            <a:avLst/>
          </a:prstGeom>
          <a:noFill/>
        </p:spPr>
        <p:txBody>
          <a:bodyPr wrap="square" rtlCol="0">
            <a:spAutoFit/>
          </a:bodyPr>
          <a:lstStyle/>
          <a:p>
            <a:endParaRPr lang="tr-TR" sz="2000" dirty="0"/>
          </a:p>
        </p:txBody>
      </p:sp>
      <p:sp>
        <p:nvSpPr>
          <p:cNvPr id="7" name="Rectangle 3"/>
          <p:cNvSpPr>
            <a:spLocks noChangeArrowheads="1"/>
          </p:cNvSpPr>
          <p:nvPr/>
        </p:nvSpPr>
        <p:spPr bwMode="auto">
          <a:xfrm>
            <a:off x="487871" y="2304339"/>
            <a:ext cx="11116696"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000" b="1" i="0" u="none" strike="noStrike" cap="none" normalizeH="0" baseline="0" dirty="0" smtClean="0">
                <a:ln>
                  <a:noFill/>
                </a:ln>
                <a:solidFill>
                  <a:schemeClr val="tx1"/>
                </a:solidFill>
                <a:effectLst/>
                <a:latin typeface="+mj-lt"/>
              </a:rPr>
              <a:t>Sonuçlar Ölçüldü mü?</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000" b="0" i="0" u="none" strike="noStrike" cap="none" normalizeH="0" baseline="0" dirty="0" smtClean="0">
                <a:ln>
                  <a:noFill/>
                </a:ln>
                <a:solidFill>
                  <a:schemeClr val="tx1"/>
                </a:solidFill>
                <a:effectLst/>
                <a:latin typeface="+mj-lt"/>
              </a:rPr>
              <a:t>Proje sonuçları; eğitim katılım oranları, oturum sonu sözlü</a:t>
            </a:r>
            <a:r>
              <a:rPr kumimoji="0" lang="tr-TR" altLang="tr-TR" sz="2000" b="0" i="0" u="none" strike="noStrike" cap="none" normalizeH="0" dirty="0" smtClean="0">
                <a:ln>
                  <a:noFill/>
                </a:ln>
                <a:solidFill>
                  <a:schemeClr val="tx1"/>
                </a:solidFill>
                <a:effectLst/>
                <a:latin typeface="+mj-lt"/>
              </a:rPr>
              <a:t> </a:t>
            </a:r>
            <a:r>
              <a:rPr kumimoji="0" lang="tr-TR" altLang="tr-TR" sz="2000" b="0" i="0" u="none" strike="noStrike" cap="none" normalizeH="0" baseline="0" dirty="0" smtClean="0">
                <a:ln>
                  <a:noFill/>
                </a:ln>
                <a:solidFill>
                  <a:schemeClr val="tx1"/>
                </a:solidFill>
                <a:effectLst/>
                <a:latin typeface="+mj-lt"/>
              </a:rPr>
              <a:t>geri bildirimleri ve soru-cevap bölümlerindeki etkileşim düzeyleri üzerinden ölçülmüştür. </a:t>
            </a: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000" b="0" i="0" u="none" strike="noStrike" cap="none" normalizeH="0" baseline="0" dirty="0" smtClean="0">
                <a:ln>
                  <a:noFill/>
                </a:ln>
                <a:solidFill>
                  <a:schemeClr val="tx1"/>
                </a:solidFill>
                <a:effectLst/>
                <a:latin typeface="+mj-lt"/>
              </a:rPr>
              <a:t>Katılımcılardan alınan olumlu geri dönüşler, hedeflenen farkındalık seviyesine ulaşıldığını göstermiştir.</a:t>
            </a:r>
          </a:p>
          <a:p>
            <a:pPr marL="0" marR="0" lvl="0" indent="0" algn="l" defTabSz="914400" rtl="0" eaLnBrk="0" fontAlgn="base" latinLnBrk="0" hangingPunct="0">
              <a:lnSpc>
                <a:spcPct val="100000"/>
              </a:lnSpc>
              <a:spcBef>
                <a:spcPct val="0"/>
              </a:spcBef>
              <a:spcAft>
                <a:spcPct val="0"/>
              </a:spcAft>
              <a:buClrTx/>
              <a:buSzTx/>
              <a:buFontTx/>
              <a:buNone/>
              <a:tabLst/>
            </a:pPr>
            <a:endParaRPr lang="tr-TR" altLang="tr-TR" sz="2000" dirty="0">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2000" b="0" i="0" u="none" strike="noStrike" cap="none" normalizeH="0" baseline="0" dirty="0" smtClean="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2000" b="0" i="0" u="none" strike="noStrike" cap="none" normalizeH="0" baseline="0" dirty="0" smtClean="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2000" b="0" i="0" u="none" strike="noStrike" cap="none" normalizeH="0" baseline="0" dirty="0" smtClean="0">
              <a:ln>
                <a:noFill/>
              </a:ln>
              <a:solidFill>
                <a:schemeClr val="tx1"/>
              </a:solidFill>
              <a:effectLst/>
              <a:latin typeface="+mj-lt"/>
            </a:endParaRPr>
          </a:p>
        </p:txBody>
      </p:sp>
      <p:sp>
        <p:nvSpPr>
          <p:cNvPr id="9" name="Rectangle 4"/>
          <p:cNvSpPr>
            <a:spLocks noChangeArrowheads="1"/>
          </p:cNvSpPr>
          <p:nvPr/>
        </p:nvSpPr>
        <p:spPr bwMode="auto">
          <a:xfrm>
            <a:off x="477590" y="4327175"/>
            <a:ext cx="1141851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eaLnBrk="0" fontAlgn="base" hangingPunct="0">
              <a:spcBef>
                <a:spcPct val="0"/>
              </a:spcBef>
              <a:spcAft>
                <a:spcPct val="0"/>
              </a:spcAft>
            </a:pPr>
            <a:r>
              <a:rPr lang="tr-TR" altLang="tr-TR" sz="2000" b="1" dirty="0">
                <a:latin typeface="+mj-lt"/>
              </a:rPr>
              <a:t>Sonuçlar Paylaşıldı mı?</a:t>
            </a:r>
          </a:p>
          <a:p>
            <a:pPr eaLnBrk="0" fontAlgn="base" hangingPunct="0">
              <a:spcBef>
                <a:spcPct val="0"/>
              </a:spcBef>
              <a:spcAft>
                <a:spcPct val="0"/>
              </a:spcAft>
            </a:pPr>
            <a:r>
              <a:rPr lang="tr-TR" sz="2000" dirty="0"/>
              <a:t>Katılımcılara ise eğitim esnasında pratik sağlıklı yaşam önerileri ve </a:t>
            </a:r>
            <a:endParaRPr lang="tr-TR" sz="2000" dirty="0" smtClean="0"/>
          </a:p>
          <a:p>
            <a:pPr eaLnBrk="0" fontAlgn="base" hangingPunct="0">
              <a:spcBef>
                <a:spcPct val="0"/>
              </a:spcBef>
              <a:spcAft>
                <a:spcPct val="0"/>
              </a:spcAft>
            </a:pPr>
            <a:r>
              <a:rPr lang="tr-TR" sz="2000" dirty="0" smtClean="0"/>
              <a:t>merak </a:t>
            </a:r>
            <a:r>
              <a:rPr lang="tr-TR" sz="2000" dirty="0"/>
              <a:t>edilen konuların yanıtları interaktif olarak aktarılmıştır</a:t>
            </a:r>
            <a:r>
              <a:rPr lang="tr-TR" sz="2000" dirty="0" smtClean="0"/>
              <a:t>.</a:t>
            </a:r>
            <a:r>
              <a:rPr lang="tr-TR" sz="2000" dirty="0"/>
              <a:t/>
            </a:r>
            <a:br>
              <a:rPr lang="tr-TR" sz="2000" dirty="0"/>
            </a:br>
            <a:r>
              <a:rPr lang="tr-TR" sz="2000" dirty="0"/>
              <a:t>Proje sonuçları kurum yönetimiyle paylaşıldı</a:t>
            </a:r>
            <a:r>
              <a:rPr lang="tr-TR" sz="2000" dirty="0" smtClean="0"/>
              <a:t>. Faaliyet </a:t>
            </a:r>
            <a:r>
              <a:rPr lang="tr-TR" sz="2000" dirty="0"/>
              <a:t>fotoğrafları ve </a:t>
            </a:r>
            <a:endParaRPr lang="tr-TR" sz="2000" dirty="0" smtClean="0"/>
          </a:p>
          <a:p>
            <a:pPr eaLnBrk="0" fontAlgn="base" hangingPunct="0">
              <a:spcBef>
                <a:spcPct val="0"/>
              </a:spcBef>
              <a:spcAft>
                <a:spcPct val="0"/>
              </a:spcAft>
            </a:pPr>
            <a:r>
              <a:rPr lang="tr-TR" sz="2000" dirty="0" smtClean="0"/>
              <a:t>kısa </a:t>
            </a:r>
            <a:r>
              <a:rPr lang="tr-TR" sz="2000" dirty="0"/>
              <a:t>sonuç raporu kurumun sosyal medya hesaplarında ve/veya web </a:t>
            </a:r>
            <a:r>
              <a:rPr lang="tr-TR" sz="2000" dirty="0" smtClean="0"/>
              <a:t>sitesinde</a:t>
            </a:r>
          </a:p>
          <a:p>
            <a:pPr eaLnBrk="0" fontAlgn="base" hangingPunct="0">
              <a:spcBef>
                <a:spcPct val="0"/>
              </a:spcBef>
              <a:spcAft>
                <a:spcPct val="0"/>
              </a:spcAft>
            </a:pPr>
            <a:r>
              <a:rPr lang="tr-TR" sz="2000" dirty="0" smtClean="0"/>
              <a:t>yayımlandı</a:t>
            </a:r>
            <a:r>
              <a:rPr lang="tr-TR" sz="2000" dirty="0"/>
              <a:t>.</a:t>
            </a:r>
            <a:endParaRPr lang="tr-TR" altLang="tr-TR" sz="2000" dirty="0">
              <a:latin typeface="+mj-lt"/>
            </a:endParaRPr>
          </a:p>
        </p:txBody>
      </p:sp>
    </p:spTree>
    <p:extLst>
      <p:ext uri="{BB962C8B-B14F-4D97-AF65-F5344CB8AC3E}">
        <p14:creationId xmlns:p14="http://schemas.microsoft.com/office/powerpoint/2010/main" val="39036489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B5936CD-E44B-E5AE-1DC7-023EE3558793}"/>
            </a:ext>
          </a:extLst>
        </p:cNvPr>
        <p:cNvGrpSpPr/>
        <p:nvPr/>
      </p:nvGrpSpPr>
      <p:grpSpPr>
        <a:xfrm>
          <a:off x="0" y="0"/>
          <a:ext cx="0" cy="0"/>
          <a:chOff x="0" y="0"/>
          <a:chExt cx="0" cy="0"/>
        </a:xfrm>
      </p:grpSpPr>
      <p:pic>
        <p:nvPicPr>
          <p:cNvPr id="3" name="Resim 2">
            <a:extLst>
              <a:ext uri="{FF2B5EF4-FFF2-40B4-BE49-F238E27FC236}">
                <a16:creationId xmlns:a16="http://schemas.microsoft.com/office/drawing/2014/main" xmlns="" id="{9E11AF50-3848-58CE-948A-7B901C05A76A}"/>
              </a:ext>
            </a:extLst>
          </p:cNvPr>
          <p:cNvPicPr>
            <a:picLocks noChangeAspect="1"/>
          </p:cNvPicPr>
          <p:nvPr/>
        </p:nvPicPr>
        <p:blipFill>
          <a:blip r:embed="rId2"/>
          <a:stretch>
            <a:fillRect/>
          </a:stretch>
        </p:blipFill>
        <p:spPr>
          <a:xfrm>
            <a:off x="1727200" y="35202"/>
            <a:ext cx="1478407" cy="654115"/>
          </a:xfrm>
          <a:prstGeom prst="rect">
            <a:avLst/>
          </a:prstGeom>
        </p:spPr>
      </p:pic>
      <p:pic>
        <p:nvPicPr>
          <p:cNvPr id="2" name="Resim 1" descr="Dengeli beslenmenin sağlığa faydaları neler? Yeterli ve dengeli beslenme  için neler yapmalıyız? - Medicana Sağlık Grubu">
            <a:extLst>
              <a:ext uri="{FF2B5EF4-FFF2-40B4-BE49-F238E27FC236}">
                <a16:creationId xmlns:a16="http://schemas.microsoft.com/office/drawing/2014/main" xmlns="" id="{E8626E0C-F7D4-BA0C-587A-878D8B1242E1}"/>
              </a:ext>
            </a:extLst>
          </p:cNvPr>
          <p:cNvPicPr>
            <a:picLocks noChangeAspect="1"/>
          </p:cNvPicPr>
          <p:nvPr/>
        </p:nvPicPr>
        <p:blipFill>
          <a:blip r:embed="rId3"/>
          <a:stretch>
            <a:fillRect/>
          </a:stretch>
        </p:blipFill>
        <p:spPr>
          <a:xfrm>
            <a:off x="960428" y="834020"/>
            <a:ext cx="4490358" cy="2594980"/>
          </a:xfrm>
          <a:prstGeom prst="rect">
            <a:avLst/>
          </a:prstGeom>
        </p:spPr>
      </p:pic>
      <p:pic>
        <p:nvPicPr>
          <p:cNvPr id="5" name="Resim 4" descr="Dengeli Beslenme">
            <a:extLst>
              <a:ext uri="{FF2B5EF4-FFF2-40B4-BE49-F238E27FC236}">
                <a16:creationId xmlns:a16="http://schemas.microsoft.com/office/drawing/2014/main" xmlns="" id="{70EDB5D8-0653-F44E-157C-4A9A697D3D29}"/>
              </a:ext>
            </a:extLst>
          </p:cNvPr>
          <p:cNvPicPr>
            <a:picLocks noChangeAspect="1"/>
          </p:cNvPicPr>
          <p:nvPr/>
        </p:nvPicPr>
        <p:blipFill>
          <a:blip r:embed="rId4"/>
          <a:stretch>
            <a:fillRect/>
          </a:stretch>
        </p:blipFill>
        <p:spPr>
          <a:xfrm>
            <a:off x="960428" y="3429000"/>
            <a:ext cx="4490358" cy="2594980"/>
          </a:xfrm>
          <a:prstGeom prst="rect">
            <a:avLst/>
          </a:prstGeom>
        </p:spPr>
      </p:pic>
      <p:sp>
        <p:nvSpPr>
          <p:cNvPr id="7" name="object 4">
            <a:extLst>
              <a:ext uri="{FF2B5EF4-FFF2-40B4-BE49-F238E27FC236}">
                <a16:creationId xmlns:a16="http://schemas.microsoft.com/office/drawing/2014/main" xmlns="" id="{BFD800F5-00B5-0CEE-03D4-7821987A68B5}"/>
              </a:ext>
            </a:extLst>
          </p:cNvPr>
          <p:cNvSpPr txBox="1"/>
          <p:nvPr/>
        </p:nvSpPr>
        <p:spPr>
          <a:xfrm>
            <a:off x="6933892" y="730024"/>
            <a:ext cx="3751579" cy="4999446"/>
          </a:xfrm>
          <a:prstGeom prst="rect">
            <a:avLst/>
          </a:prstGeom>
        </p:spPr>
        <p:txBody>
          <a:bodyPr vert="horz" wrap="square" lIns="0" tIns="13335" rIns="0" bIns="0" rtlCol="0">
            <a:spAutoFit/>
          </a:bodyPr>
          <a:lstStyle/>
          <a:p>
            <a:pPr marL="285750" indent="-285750">
              <a:buFont typeface="Arial" panose="020B0604020202020204" pitchFamily="34" charset="0"/>
              <a:buChar char="•"/>
            </a:pPr>
            <a:r>
              <a:rPr lang="tr-TR" dirty="0"/>
              <a:t>Sağlıklı yaşamın temelini </a:t>
            </a:r>
            <a:r>
              <a:rPr lang="tr-TR" b="1" dirty="0"/>
              <a:t>dengeli ve yeterli beslenme</a:t>
            </a:r>
            <a:r>
              <a:rPr lang="tr-TR" dirty="0"/>
              <a:t> oluşturur. Sağlıklı beslenme projesi; bireylere doğru besin seçimi yapmayı, dengeli öğün planlamayı ve sağlıklı yaşam alışkanlıkları kazanmayı desteklemek açısından büyük önem taşır. Doğru beslenme alışkanlıkları sayesinde kronik hastalıkların görülme riski azalır, bağışıklık sistemi güçlenir ve yaşam kalitesi artar.</a:t>
            </a:r>
          </a:p>
          <a:p>
            <a:endParaRPr lang="tr-TR" dirty="0"/>
          </a:p>
          <a:p>
            <a:pPr marL="285750" indent="-285750">
              <a:buFont typeface="Arial" panose="020B0604020202020204" pitchFamily="34" charset="0"/>
              <a:buChar char="•"/>
            </a:pPr>
            <a:r>
              <a:rPr lang="tr-TR" b="1" dirty="0">
                <a:solidFill>
                  <a:srgbClr val="00B0F0"/>
                </a:solidFill>
              </a:rPr>
              <a:t>Kurumumuz</a:t>
            </a:r>
            <a:r>
              <a:rPr lang="tr-TR" dirty="0">
                <a:solidFill>
                  <a:srgbClr val="00B0F0"/>
                </a:solidFill>
              </a:rPr>
              <a:t>, sağlıklı beslenmenin önemine dikkat çekerek bireylere sağlıklı yaşam konusunda dengeli beslenme alışkanlıklarının geliştirilmesini desteklemektedir.</a:t>
            </a:r>
          </a:p>
        </p:txBody>
      </p:sp>
    </p:spTree>
    <p:extLst>
      <p:ext uri="{BB962C8B-B14F-4D97-AF65-F5344CB8AC3E}">
        <p14:creationId xmlns:p14="http://schemas.microsoft.com/office/powerpoint/2010/main" val="11092485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2FAAA1C-3C19-6694-9F8C-E811EDE1A80C}"/>
            </a:ext>
          </a:extLst>
        </p:cNvPr>
        <p:cNvGrpSpPr/>
        <p:nvPr/>
      </p:nvGrpSpPr>
      <p:grpSpPr>
        <a:xfrm>
          <a:off x="0" y="0"/>
          <a:ext cx="0" cy="0"/>
          <a:chOff x="0" y="0"/>
          <a:chExt cx="0" cy="0"/>
        </a:xfrm>
      </p:grpSpPr>
      <p:pic>
        <p:nvPicPr>
          <p:cNvPr id="3" name="Resim 2">
            <a:extLst>
              <a:ext uri="{FF2B5EF4-FFF2-40B4-BE49-F238E27FC236}">
                <a16:creationId xmlns:a16="http://schemas.microsoft.com/office/drawing/2014/main" xmlns="" id="{E8B2057F-9BCF-3719-15CA-6585D910E354}"/>
              </a:ext>
            </a:extLst>
          </p:cNvPr>
          <p:cNvPicPr>
            <a:picLocks noChangeAspect="1"/>
          </p:cNvPicPr>
          <p:nvPr/>
        </p:nvPicPr>
        <p:blipFill>
          <a:blip r:embed="rId2"/>
          <a:stretch>
            <a:fillRect/>
          </a:stretch>
        </p:blipFill>
        <p:spPr>
          <a:xfrm>
            <a:off x="1645920" y="116482"/>
            <a:ext cx="1478407" cy="654115"/>
          </a:xfrm>
          <a:prstGeom prst="rect">
            <a:avLst/>
          </a:prstGeom>
        </p:spPr>
      </p:pic>
      <p:sp>
        <p:nvSpPr>
          <p:cNvPr id="5" name="object 2" descr="$PPTXTitle">
            <a:extLst>
              <a:ext uri="{FF2B5EF4-FFF2-40B4-BE49-F238E27FC236}">
                <a16:creationId xmlns:a16="http://schemas.microsoft.com/office/drawing/2014/main" xmlns="" id="{1EC979FC-11DE-9C40-8C14-86F8292F7453}"/>
              </a:ext>
            </a:extLst>
          </p:cNvPr>
          <p:cNvSpPr txBox="1">
            <a:spLocks/>
          </p:cNvSpPr>
          <p:nvPr/>
        </p:nvSpPr>
        <p:spPr>
          <a:xfrm>
            <a:off x="1645920" y="518375"/>
            <a:ext cx="6043353" cy="635000"/>
          </a:xfrm>
          <a:prstGeom prst="rect">
            <a:avLst/>
          </a:prstGeom>
        </p:spPr>
        <p:txBody>
          <a:bodyPr vert="horz" wrap="square" lIns="0" tIns="1206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a:lnSpc>
                <a:spcPct val="100000"/>
              </a:lnSpc>
              <a:spcBef>
                <a:spcPts val="95"/>
              </a:spcBef>
            </a:pPr>
            <a:r>
              <a:rPr lang="tr-TR" sz="4000" dirty="0"/>
              <a:t>1.</a:t>
            </a:r>
            <a:r>
              <a:rPr lang="tr-TR" sz="4000" spc="-50" dirty="0"/>
              <a:t> </a:t>
            </a:r>
            <a:r>
              <a:rPr lang="tr-TR" sz="4000" dirty="0"/>
              <a:t>Hedef</a:t>
            </a:r>
            <a:r>
              <a:rPr lang="tr-TR" sz="4000" spc="-45" dirty="0"/>
              <a:t> </a:t>
            </a:r>
            <a:r>
              <a:rPr lang="tr-TR" sz="4000" spc="-10" dirty="0"/>
              <a:t>Kitleler</a:t>
            </a:r>
            <a:endParaRPr lang="tr-TR" sz="4000" dirty="0"/>
          </a:p>
        </p:txBody>
      </p:sp>
      <p:sp>
        <p:nvSpPr>
          <p:cNvPr id="7" name="object 3">
            <a:extLst>
              <a:ext uri="{FF2B5EF4-FFF2-40B4-BE49-F238E27FC236}">
                <a16:creationId xmlns:a16="http://schemas.microsoft.com/office/drawing/2014/main" xmlns="" id="{4CF1517B-2063-9F1C-C9DE-81751B59FD40}"/>
              </a:ext>
            </a:extLst>
          </p:cNvPr>
          <p:cNvSpPr txBox="1"/>
          <p:nvPr/>
        </p:nvSpPr>
        <p:spPr>
          <a:xfrm>
            <a:off x="464647" y="1107212"/>
            <a:ext cx="11569510" cy="5459828"/>
          </a:xfrm>
          <a:prstGeom prst="rect">
            <a:avLst/>
          </a:prstGeom>
        </p:spPr>
        <p:txBody>
          <a:bodyPr vert="horz" wrap="square" lIns="0" tIns="12065" rIns="0" bIns="0" rtlCol="0">
            <a:spAutoFit/>
          </a:bodyPr>
          <a:lstStyle/>
          <a:p>
            <a:pPr marL="298450" indent="-285750">
              <a:spcBef>
                <a:spcPts val="95"/>
              </a:spcBef>
              <a:buSzPct val="78125"/>
              <a:buFont typeface="Arial" panose="020B0604020202020204" pitchFamily="34" charset="0"/>
              <a:buChar char="•"/>
              <a:tabLst>
                <a:tab pos="299085" algn="l"/>
              </a:tabLst>
            </a:pPr>
            <a:r>
              <a:rPr lang="tr-TR" sz="1400" b="1" dirty="0">
                <a:latin typeface="Calibri"/>
                <a:cs typeface="Calibri"/>
              </a:rPr>
              <a:t>   </a:t>
            </a:r>
            <a:r>
              <a:rPr sz="1600" b="1" dirty="0" err="1">
                <a:latin typeface="Calibri"/>
                <a:cs typeface="Calibri"/>
              </a:rPr>
              <a:t>Gençler</a:t>
            </a:r>
            <a:r>
              <a:rPr sz="1600" b="1" spc="-40" dirty="0">
                <a:latin typeface="Calibri"/>
                <a:cs typeface="Calibri"/>
              </a:rPr>
              <a:t> </a:t>
            </a:r>
            <a:r>
              <a:rPr sz="1600" b="1" dirty="0">
                <a:latin typeface="Calibri"/>
                <a:cs typeface="Calibri"/>
              </a:rPr>
              <a:t>ve</a:t>
            </a:r>
            <a:r>
              <a:rPr sz="1600" b="1" spc="-45" dirty="0">
                <a:latin typeface="Calibri"/>
                <a:cs typeface="Calibri"/>
              </a:rPr>
              <a:t> </a:t>
            </a:r>
            <a:r>
              <a:rPr sz="1600" b="1" dirty="0">
                <a:latin typeface="Calibri"/>
                <a:cs typeface="Calibri"/>
              </a:rPr>
              <a:t>Öğrenciler</a:t>
            </a:r>
            <a:r>
              <a:rPr sz="1600" b="1" spc="-25" dirty="0">
                <a:latin typeface="Calibri"/>
                <a:cs typeface="Calibri"/>
              </a:rPr>
              <a:t> </a:t>
            </a:r>
            <a:r>
              <a:rPr sz="1600" b="1" spc="-20" dirty="0">
                <a:latin typeface="Calibri"/>
                <a:cs typeface="Calibri"/>
              </a:rPr>
              <a:t>(12–</a:t>
            </a:r>
            <a:r>
              <a:rPr sz="1600" b="1" dirty="0">
                <a:latin typeface="Calibri"/>
                <a:cs typeface="Calibri"/>
              </a:rPr>
              <a:t>25 yaş</a:t>
            </a:r>
            <a:r>
              <a:rPr sz="1600" b="1" spc="-45" dirty="0">
                <a:latin typeface="Calibri"/>
                <a:cs typeface="Calibri"/>
              </a:rPr>
              <a:t> </a:t>
            </a:r>
            <a:r>
              <a:rPr sz="1600" b="1" spc="-10" dirty="0">
                <a:latin typeface="Calibri"/>
                <a:cs typeface="Calibri"/>
              </a:rPr>
              <a:t>arası)</a:t>
            </a:r>
            <a:endParaRPr sz="1600" b="1" dirty="0">
              <a:latin typeface="Calibri"/>
              <a:cs typeface="Calibri"/>
            </a:endParaRPr>
          </a:p>
          <a:p>
            <a:pPr marL="240665" indent="-182245">
              <a:lnSpc>
                <a:spcPct val="100000"/>
              </a:lnSpc>
              <a:spcBef>
                <a:spcPts val="1210"/>
              </a:spcBef>
              <a:buSzPct val="78125"/>
              <a:buFont typeface="Corbel"/>
              <a:buChar char="•"/>
              <a:tabLst>
                <a:tab pos="240665" algn="l"/>
              </a:tabLst>
            </a:pPr>
            <a:r>
              <a:rPr sz="1400" b="1" dirty="0">
                <a:latin typeface="Calibri"/>
                <a:cs typeface="Calibri"/>
              </a:rPr>
              <a:t>Neden?</a:t>
            </a:r>
            <a:r>
              <a:rPr sz="1400" b="1" spc="-30" dirty="0">
                <a:latin typeface="Calibri"/>
                <a:cs typeface="Calibri"/>
              </a:rPr>
              <a:t> </a:t>
            </a:r>
            <a:r>
              <a:rPr lang="tr-TR" sz="1400" dirty="0">
                <a:latin typeface="Calibri"/>
                <a:cs typeface="Calibri"/>
              </a:rPr>
              <a:t>Bu </a:t>
            </a:r>
            <a:r>
              <a:rPr lang="tr-TR" sz="1400" dirty="0" smtClean="0">
                <a:latin typeface="Calibri"/>
                <a:cs typeface="Calibri"/>
              </a:rPr>
              <a:t>ş </a:t>
            </a:r>
            <a:r>
              <a:rPr lang="tr-TR" sz="1400" dirty="0">
                <a:latin typeface="Calibri"/>
                <a:cs typeface="Calibri"/>
              </a:rPr>
              <a:t>grubunda kazanılan sağlıklı beslenme alışkanlıkları, yaşam boyu sürdürülebilecek sağlıklı bir yaşamın temelini oluşturur. Ayrıca hızlı büyüme ve gelişim döneminde doğru beslenme büyük önem taşır.</a:t>
            </a:r>
          </a:p>
          <a:p>
            <a:pPr marL="240665" indent="-182245">
              <a:lnSpc>
                <a:spcPct val="100000"/>
              </a:lnSpc>
              <a:spcBef>
                <a:spcPts val="1210"/>
              </a:spcBef>
              <a:buSzPct val="78125"/>
              <a:buFont typeface="Corbel"/>
              <a:buChar char="•"/>
              <a:tabLst>
                <a:tab pos="240665" algn="l"/>
              </a:tabLst>
            </a:pPr>
            <a:r>
              <a:rPr sz="1400" b="1" dirty="0">
                <a:latin typeface="Calibri"/>
                <a:cs typeface="Calibri"/>
              </a:rPr>
              <a:t>Amaç: </a:t>
            </a:r>
            <a:r>
              <a:rPr lang="tr-TR" sz="1400" spc="-10" dirty="0">
                <a:latin typeface="Calibri"/>
                <a:cs typeface="Calibri"/>
              </a:rPr>
              <a:t>Dengeli beslenme alışkanlığı kazandırmak, yeterli su tüketimini teşvik etmek ve işlenmiş gıdalar yerine doğal besinlerin tercih edilmesini sağlamak.</a:t>
            </a:r>
          </a:p>
          <a:p>
            <a:pPr marL="240665" indent="-182245">
              <a:lnSpc>
                <a:spcPct val="100000"/>
              </a:lnSpc>
              <a:spcBef>
                <a:spcPts val="1210"/>
              </a:spcBef>
              <a:buSzPct val="78125"/>
              <a:buFont typeface="Corbel"/>
              <a:buChar char="•"/>
              <a:tabLst>
                <a:tab pos="240665" algn="l"/>
              </a:tabLst>
            </a:pPr>
            <a:r>
              <a:rPr sz="1400" b="1" spc="-20" dirty="0">
                <a:latin typeface="Calibri"/>
                <a:cs typeface="Calibri"/>
              </a:rPr>
              <a:t>Yöntemler:</a:t>
            </a:r>
            <a:r>
              <a:rPr sz="1400" b="1" spc="-45" dirty="0">
                <a:latin typeface="Calibri"/>
                <a:cs typeface="Calibri"/>
              </a:rPr>
              <a:t> </a:t>
            </a:r>
            <a:r>
              <a:rPr lang="tr-TR" sz="1400" dirty="0"/>
              <a:t>Dengeli tabak modelini öğretmek. Günlük yeterli su tüketiminin önemini anlatmak. Sağlıklı atıştırmalık ve doğal besin seçimleri konusunda eğitim vermek. Görsel materyaller ve bilgilendirici sunumlar kullanmak.</a:t>
            </a:r>
          </a:p>
          <a:p>
            <a:pPr marL="240665" indent="-182245">
              <a:lnSpc>
                <a:spcPct val="100000"/>
              </a:lnSpc>
              <a:spcBef>
                <a:spcPts val="1210"/>
              </a:spcBef>
              <a:buSzPct val="78125"/>
              <a:buFont typeface="Corbel"/>
              <a:buChar char="•"/>
              <a:tabLst>
                <a:tab pos="240665" algn="l"/>
              </a:tabLst>
            </a:pPr>
            <a:r>
              <a:rPr sz="1600" b="1" dirty="0">
                <a:latin typeface="Calibri"/>
                <a:cs typeface="Calibri"/>
              </a:rPr>
              <a:t>Çalışan</a:t>
            </a:r>
            <a:r>
              <a:rPr sz="1600" b="1" spc="-35" dirty="0">
                <a:latin typeface="Calibri"/>
                <a:cs typeface="Calibri"/>
              </a:rPr>
              <a:t> </a:t>
            </a:r>
            <a:r>
              <a:rPr sz="1600" b="1" spc="-10" dirty="0">
                <a:latin typeface="Calibri"/>
                <a:cs typeface="Calibri"/>
              </a:rPr>
              <a:t>Yetişkinler</a:t>
            </a:r>
            <a:r>
              <a:rPr sz="1600" b="1" spc="-30" dirty="0">
                <a:latin typeface="Calibri"/>
                <a:cs typeface="Calibri"/>
              </a:rPr>
              <a:t> </a:t>
            </a:r>
            <a:r>
              <a:rPr sz="1600" b="1" spc="-20" dirty="0">
                <a:latin typeface="Calibri"/>
                <a:cs typeface="Calibri"/>
              </a:rPr>
              <a:t>(25–</a:t>
            </a:r>
            <a:r>
              <a:rPr sz="1600" b="1" dirty="0">
                <a:latin typeface="Calibri"/>
                <a:cs typeface="Calibri"/>
              </a:rPr>
              <a:t>60</a:t>
            </a:r>
            <a:r>
              <a:rPr sz="1600" b="1" spc="10" dirty="0">
                <a:latin typeface="Calibri"/>
                <a:cs typeface="Calibri"/>
              </a:rPr>
              <a:t> </a:t>
            </a:r>
            <a:r>
              <a:rPr sz="1600" b="1" spc="-20" dirty="0">
                <a:latin typeface="Calibri"/>
                <a:cs typeface="Calibri"/>
              </a:rPr>
              <a:t>yaş)</a:t>
            </a:r>
            <a:endParaRPr sz="1600" dirty="0">
              <a:latin typeface="Calibri"/>
              <a:cs typeface="Calibri"/>
            </a:endParaRPr>
          </a:p>
          <a:p>
            <a:pPr marL="240665" indent="-182245">
              <a:lnSpc>
                <a:spcPct val="100000"/>
              </a:lnSpc>
              <a:spcBef>
                <a:spcPts val="1200"/>
              </a:spcBef>
              <a:buSzPct val="78125"/>
              <a:buFont typeface="Corbel"/>
              <a:buChar char="•"/>
              <a:tabLst>
                <a:tab pos="240665" algn="l"/>
              </a:tabLst>
            </a:pPr>
            <a:r>
              <a:rPr sz="1400" b="1" dirty="0">
                <a:latin typeface="Calibri"/>
                <a:cs typeface="Calibri"/>
              </a:rPr>
              <a:t>Neden?</a:t>
            </a:r>
            <a:r>
              <a:rPr sz="1400" b="1" spc="-55" dirty="0">
                <a:latin typeface="Calibri"/>
                <a:cs typeface="Calibri"/>
              </a:rPr>
              <a:t> </a:t>
            </a:r>
            <a:r>
              <a:rPr lang="tr-TR" sz="1400" dirty="0">
                <a:latin typeface="Calibri"/>
                <a:cs typeface="Calibri"/>
              </a:rPr>
              <a:t>Yoğun iş temposu, düzensiz öğünler ve hareketsiz yaşam sağlıksız beslenme alışkanlıklarına neden olabilir.</a:t>
            </a:r>
          </a:p>
          <a:p>
            <a:pPr marL="240665" indent="-182245">
              <a:lnSpc>
                <a:spcPct val="100000"/>
              </a:lnSpc>
              <a:spcBef>
                <a:spcPts val="1200"/>
              </a:spcBef>
              <a:buSzPct val="78125"/>
              <a:buFont typeface="Corbel"/>
              <a:buChar char="•"/>
              <a:tabLst>
                <a:tab pos="240665" algn="l"/>
              </a:tabLst>
            </a:pPr>
            <a:r>
              <a:rPr sz="1400" b="1" dirty="0">
                <a:latin typeface="Calibri"/>
                <a:cs typeface="Calibri"/>
              </a:rPr>
              <a:t>Amaç:</a:t>
            </a:r>
            <a:r>
              <a:rPr sz="1400" b="1" spc="-25" dirty="0">
                <a:latin typeface="Calibri"/>
                <a:cs typeface="Calibri"/>
              </a:rPr>
              <a:t> </a:t>
            </a:r>
            <a:r>
              <a:rPr lang="tr-TR" sz="1400" dirty="0">
                <a:latin typeface="Calibri"/>
                <a:cs typeface="Calibri"/>
              </a:rPr>
              <a:t>Enerji seviyesini korumak, kronik hastalık riskini azaltmak ve sağlıklı yaşam alışkanlıklarını günlük rutine kazandırmak.</a:t>
            </a:r>
          </a:p>
          <a:p>
            <a:pPr marL="240665" indent="-182245">
              <a:lnSpc>
                <a:spcPct val="100000"/>
              </a:lnSpc>
              <a:spcBef>
                <a:spcPts val="1200"/>
              </a:spcBef>
              <a:buSzPct val="78125"/>
              <a:buFont typeface="Corbel"/>
              <a:buChar char="•"/>
              <a:tabLst>
                <a:tab pos="240665" algn="l"/>
              </a:tabLst>
            </a:pPr>
            <a:r>
              <a:rPr sz="1400" b="1" spc="-20" dirty="0">
                <a:latin typeface="Calibri"/>
                <a:cs typeface="Calibri"/>
              </a:rPr>
              <a:t>Yöntemler:</a:t>
            </a:r>
            <a:r>
              <a:rPr sz="1400" b="1" spc="-25" dirty="0">
                <a:latin typeface="Calibri"/>
                <a:cs typeface="Calibri"/>
              </a:rPr>
              <a:t> </a:t>
            </a:r>
            <a:r>
              <a:rPr lang="tr-TR" sz="1400" spc="-10" dirty="0">
                <a:latin typeface="Calibri"/>
                <a:cs typeface="Calibri"/>
              </a:rPr>
              <a:t>Dengeli tabak modelini günlük yaşama </a:t>
            </a:r>
            <a:r>
              <a:rPr lang="tr-TR" sz="1400" spc="-10" dirty="0" err="1">
                <a:latin typeface="Calibri"/>
                <a:cs typeface="Calibri"/>
              </a:rPr>
              <a:t>uyarlamak.Günlük</a:t>
            </a:r>
            <a:r>
              <a:rPr lang="tr-TR" sz="1400" spc="-10" dirty="0">
                <a:latin typeface="Calibri"/>
                <a:cs typeface="Calibri"/>
              </a:rPr>
              <a:t> 2–2,5 litre su tüketimini teşvik </a:t>
            </a:r>
            <a:r>
              <a:rPr lang="tr-TR" sz="1400" spc="-10" dirty="0" err="1">
                <a:latin typeface="Calibri"/>
                <a:cs typeface="Calibri"/>
              </a:rPr>
              <a:t>etmek.Porsiyon</a:t>
            </a:r>
            <a:r>
              <a:rPr lang="tr-TR" sz="1400" spc="-10" dirty="0">
                <a:latin typeface="Calibri"/>
                <a:cs typeface="Calibri"/>
              </a:rPr>
              <a:t> kontrolü konusunda farkındalık </a:t>
            </a:r>
            <a:r>
              <a:rPr lang="tr-TR" sz="1400" spc="-10" dirty="0" err="1">
                <a:latin typeface="Calibri"/>
                <a:cs typeface="Calibri"/>
              </a:rPr>
              <a:t>oluşturmak.Haftalık</a:t>
            </a:r>
            <a:r>
              <a:rPr lang="tr-TR" sz="1400" spc="-10" dirty="0">
                <a:latin typeface="Calibri"/>
                <a:cs typeface="Calibri"/>
              </a:rPr>
              <a:t> sağlıklı beslenme planı hazırlamayı teşvik etmek.</a:t>
            </a:r>
          </a:p>
          <a:p>
            <a:pPr marL="240665" indent="-182245">
              <a:lnSpc>
                <a:spcPct val="100000"/>
              </a:lnSpc>
              <a:spcBef>
                <a:spcPts val="1200"/>
              </a:spcBef>
              <a:buSzPct val="78125"/>
              <a:buFont typeface="Corbel"/>
              <a:buChar char="•"/>
              <a:tabLst>
                <a:tab pos="240665" algn="l"/>
              </a:tabLst>
            </a:pPr>
            <a:r>
              <a:rPr sz="1600" b="1" dirty="0">
                <a:latin typeface="Calibri"/>
                <a:cs typeface="Calibri"/>
              </a:rPr>
              <a:t>Ebeveynler</a:t>
            </a:r>
            <a:r>
              <a:rPr sz="1600" b="1" spc="-45" dirty="0">
                <a:latin typeface="Calibri"/>
                <a:cs typeface="Calibri"/>
              </a:rPr>
              <a:t> </a:t>
            </a:r>
            <a:r>
              <a:rPr sz="1600" b="1" dirty="0">
                <a:latin typeface="Calibri"/>
                <a:cs typeface="Calibri"/>
              </a:rPr>
              <a:t>ve</a:t>
            </a:r>
            <a:r>
              <a:rPr sz="1600" b="1" spc="-60" dirty="0">
                <a:latin typeface="Calibri"/>
                <a:cs typeface="Calibri"/>
              </a:rPr>
              <a:t> </a:t>
            </a:r>
            <a:r>
              <a:rPr sz="1600" b="1" spc="-10" dirty="0">
                <a:latin typeface="Calibri"/>
                <a:cs typeface="Calibri"/>
              </a:rPr>
              <a:t>Aileler</a:t>
            </a:r>
            <a:endParaRPr sz="1600" dirty="0">
              <a:latin typeface="Calibri"/>
              <a:cs typeface="Calibri"/>
            </a:endParaRPr>
          </a:p>
          <a:p>
            <a:pPr marL="240665" indent="-182245">
              <a:lnSpc>
                <a:spcPct val="100000"/>
              </a:lnSpc>
              <a:spcBef>
                <a:spcPts val="1210"/>
              </a:spcBef>
              <a:buSzPct val="78125"/>
              <a:buFont typeface="Corbel"/>
              <a:buChar char="•"/>
              <a:tabLst>
                <a:tab pos="240665" algn="l"/>
              </a:tabLst>
            </a:pPr>
            <a:r>
              <a:rPr sz="1400" b="1" dirty="0">
                <a:latin typeface="Calibri"/>
                <a:cs typeface="Calibri"/>
              </a:rPr>
              <a:t>Neden?</a:t>
            </a:r>
            <a:r>
              <a:rPr sz="1400" b="1" spc="-15" dirty="0">
                <a:latin typeface="Calibri"/>
                <a:cs typeface="Calibri"/>
              </a:rPr>
              <a:t> </a:t>
            </a:r>
            <a:r>
              <a:rPr lang="tr-TR" sz="1400" dirty="0">
                <a:latin typeface="Calibri"/>
                <a:cs typeface="Calibri"/>
              </a:rPr>
              <a:t>Ailelerin beslenme alışkanlıkları çocukların sağlıklı gelişimini ve yaşam boyu sürecek beslenme davranışlarını doğrudan etkiler.</a:t>
            </a:r>
          </a:p>
          <a:p>
            <a:pPr marL="240665" indent="-182245">
              <a:lnSpc>
                <a:spcPct val="100000"/>
              </a:lnSpc>
              <a:spcBef>
                <a:spcPts val="1210"/>
              </a:spcBef>
              <a:buSzPct val="78125"/>
              <a:buFont typeface="Corbel"/>
              <a:buChar char="•"/>
              <a:tabLst>
                <a:tab pos="240665" algn="l"/>
              </a:tabLst>
            </a:pPr>
            <a:r>
              <a:rPr sz="1400" b="1" dirty="0">
                <a:latin typeface="Calibri"/>
                <a:cs typeface="Calibri"/>
              </a:rPr>
              <a:t>Amaç:</a:t>
            </a:r>
            <a:r>
              <a:rPr sz="1400" b="1" spc="-45" dirty="0">
                <a:latin typeface="Calibri"/>
                <a:cs typeface="Calibri"/>
              </a:rPr>
              <a:t> </a:t>
            </a:r>
            <a:r>
              <a:rPr lang="tr-TR" sz="1400" spc="-10" dirty="0">
                <a:latin typeface="Calibri"/>
                <a:cs typeface="Calibri"/>
              </a:rPr>
              <a:t>Aile içinde sağlıklı beslenme kültürü oluşturmak, çocuklara doğru beslenme alışkanlığı kazandırmak ve sağlıklı yaşam bilincini artırmak.</a:t>
            </a:r>
          </a:p>
          <a:p>
            <a:pPr marL="240665" indent="-182245">
              <a:lnSpc>
                <a:spcPct val="100000"/>
              </a:lnSpc>
              <a:spcBef>
                <a:spcPts val="1210"/>
              </a:spcBef>
              <a:buSzPct val="78125"/>
              <a:buFont typeface="Corbel"/>
              <a:buChar char="•"/>
              <a:tabLst>
                <a:tab pos="240665" algn="l"/>
              </a:tabLst>
            </a:pPr>
            <a:r>
              <a:rPr sz="1400" b="1" spc="-20" dirty="0">
                <a:latin typeface="Calibri"/>
                <a:cs typeface="Calibri"/>
              </a:rPr>
              <a:t>Yöntemler: </a:t>
            </a:r>
            <a:r>
              <a:rPr lang="tr-TR" sz="1400" dirty="0">
                <a:latin typeface="Calibri"/>
                <a:cs typeface="Calibri"/>
              </a:rPr>
              <a:t>Doğal ve katkısız besinlerin tercih edilmesini teşvik etmek. Öğünlerde farklı renklerde sebze ve meyvelere yer verilmesini sağlamak (Gökkuşağı Etkisi).Porsiyon farkındalığı oluşturmak ve yavaş yemek yeme alışkanlığını desteklemek. Haftalık sağlıklı yemek planlaması konusunda bilgilendirme yapmak.</a:t>
            </a:r>
            <a:endParaRPr sz="1400" dirty="0">
              <a:latin typeface="Calibri"/>
              <a:cs typeface="Calibri"/>
            </a:endParaRPr>
          </a:p>
        </p:txBody>
      </p:sp>
    </p:spTree>
    <p:extLst>
      <p:ext uri="{BB962C8B-B14F-4D97-AF65-F5344CB8AC3E}">
        <p14:creationId xmlns:p14="http://schemas.microsoft.com/office/powerpoint/2010/main" val="42623536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58A9B5D-2EE2-C6DC-3141-E50CB0727541}"/>
            </a:ext>
          </a:extLst>
        </p:cNvPr>
        <p:cNvGrpSpPr/>
        <p:nvPr/>
      </p:nvGrpSpPr>
      <p:grpSpPr>
        <a:xfrm>
          <a:off x="0" y="0"/>
          <a:ext cx="0" cy="0"/>
          <a:chOff x="0" y="0"/>
          <a:chExt cx="0" cy="0"/>
        </a:xfrm>
      </p:grpSpPr>
      <p:pic>
        <p:nvPicPr>
          <p:cNvPr id="3" name="Resim 2">
            <a:extLst>
              <a:ext uri="{FF2B5EF4-FFF2-40B4-BE49-F238E27FC236}">
                <a16:creationId xmlns:a16="http://schemas.microsoft.com/office/drawing/2014/main" xmlns="" id="{429FE49C-FF45-651E-14ED-89D28C68A1F3}"/>
              </a:ext>
            </a:extLst>
          </p:cNvPr>
          <p:cNvPicPr>
            <a:picLocks noChangeAspect="1"/>
          </p:cNvPicPr>
          <p:nvPr/>
        </p:nvPicPr>
        <p:blipFill>
          <a:blip r:embed="rId2"/>
          <a:stretch>
            <a:fillRect/>
          </a:stretch>
        </p:blipFill>
        <p:spPr>
          <a:xfrm>
            <a:off x="1645920" y="116482"/>
            <a:ext cx="1478407" cy="654115"/>
          </a:xfrm>
          <a:prstGeom prst="rect">
            <a:avLst/>
          </a:prstGeom>
        </p:spPr>
      </p:pic>
      <p:sp>
        <p:nvSpPr>
          <p:cNvPr id="2" name="object 2" descr="$PPTXTitle">
            <a:extLst>
              <a:ext uri="{FF2B5EF4-FFF2-40B4-BE49-F238E27FC236}">
                <a16:creationId xmlns:a16="http://schemas.microsoft.com/office/drawing/2014/main" xmlns="" id="{93CFDD53-3540-942D-B9AD-B552E9D28C17}"/>
              </a:ext>
            </a:extLst>
          </p:cNvPr>
          <p:cNvSpPr txBox="1">
            <a:spLocks/>
          </p:cNvSpPr>
          <p:nvPr/>
        </p:nvSpPr>
        <p:spPr>
          <a:xfrm>
            <a:off x="808561" y="583638"/>
            <a:ext cx="9294774" cy="693395"/>
          </a:xfrm>
          <a:prstGeom prst="rect">
            <a:avLst/>
          </a:prstGeom>
        </p:spPr>
        <p:txBody>
          <a:bodyPr vert="horz" wrap="square" lIns="0" tIns="138049"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9850">
              <a:lnSpc>
                <a:spcPct val="100000"/>
              </a:lnSpc>
              <a:spcBef>
                <a:spcPts val="100"/>
              </a:spcBef>
            </a:pPr>
            <a:r>
              <a:rPr lang="tr-TR" sz="3600" b="1" dirty="0">
                <a:latin typeface="Corbel"/>
                <a:cs typeface="Corbel"/>
              </a:rPr>
              <a:t>2.</a:t>
            </a:r>
            <a:r>
              <a:rPr lang="tr-TR" sz="3600" b="1" spc="-95" dirty="0">
                <a:latin typeface="Corbel"/>
                <a:cs typeface="Corbel"/>
              </a:rPr>
              <a:t> </a:t>
            </a:r>
            <a:r>
              <a:rPr lang="tr-TR" sz="3600" b="1" spc="-10" dirty="0">
                <a:latin typeface="Corbel"/>
                <a:cs typeface="Corbel"/>
              </a:rPr>
              <a:t>Profesyonel</a:t>
            </a:r>
            <a:r>
              <a:rPr lang="tr-TR" sz="3600" b="1" spc="-75" dirty="0">
                <a:latin typeface="Corbel"/>
                <a:cs typeface="Corbel"/>
              </a:rPr>
              <a:t> </a:t>
            </a:r>
            <a:r>
              <a:rPr lang="tr-TR" sz="3600" b="1" spc="-10" dirty="0">
                <a:latin typeface="Corbel"/>
                <a:cs typeface="Corbel"/>
              </a:rPr>
              <a:t>Katılımcılar</a:t>
            </a:r>
            <a:r>
              <a:rPr lang="tr-TR" sz="3600" b="1" spc="-100" dirty="0">
                <a:latin typeface="Corbel"/>
                <a:cs typeface="Corbel"/>
              </a:rPr>
              <a:t> </a:t>
            </a:r>
            <a:r>
              <a:rPr lang="tr-TR" sz="3600" b="1" dirty="0">
                <a:latin typeface="Corbel"/>
                <a:cs typeface="Corbel"/>
              </a:rPr>
              <a:t>(Eğitici</a:t>
            </a:r>
            <a:r>
              <a:rPr lang="tr-TR" sz="3600" b="1" spc="-85" dirty="0">
                <a:latin typeface="Corbel"/>
                <a:cs typeface="Corbel"/>
              </a:rPr>
              <a:t> </a:t>
            </a:r>
            <a:r>
              <a:rPr lang="tr-TR" sz="3600" b="1" spc="-10" dirty="0">
                <a:latin typeface="Corbel"/>
                <a:cs typeface="Corbel"/>
              </a:rPr>
              <a:t>Kadro)</a:t>
            </a:r>
            <a:endParaRPr lang="tr-TR" sz="3600" dirty="0">
              <a:latin typeface="Corbel"/>
              <a:cs typeface="Corbel"/>
            </a:endParaRPr>
          </a:p>
        </p:txBody>
      </p:sp>
      <p:sp>
        <p:nvSpPr>
          <p:cNvPr id="5" name="object 3">
            <a:extLst>
              <a:ext uri="{FF2B5EF4-FFF2-40B4-BE49-F238E27FC236}">
                <a16:creationId xmlns:a16="http://schemas.microsoft.com/office/drawing/2014/main" xmlns="" id="{20F4B29E-8181-7121-F119-A8884BAAB52D}"/>
              </a:ext>
            </a:extLst>
          </p:cNvPr>
          <p:cNvSpPr txBox="1"/>
          <p:nvPr/>
        </p:nvSpPr>
        <p:spPr>
          <a:xfrm>
            <a:off x="6403594" y="1842262"/>
            <a:ext cx="3797300" cy="1613903"/>
          </a:xfrm>
          <a:prstGeom prst="rect">
            <a:avLst/>
          </a:prstGeom>
        </p:spPr>
        <p:txBody>
          <a:bodyPr vert="horz" wrap="square" lIns="0" tIns="13335" rIns="0" bIns="0" rtlCol="0">
            <a:spAutoFit/>
          </a:bodyPr>
          <a:lstStyle/>
          <a:p>
            <a:pPr marL="355600" indent="-342900">
              <a:lnSpc>
                <a:spcPts val="2280"/>
              </a:lnSpc>
              <a:spcBef>
                <a:spcPts val="105"/>
              </a:spcBef>
              <a:buSzPct val="80000"/>
              <a:buFont typeface="Arial" panose="020B0604020202020204" pitchFamily="34" charset="0"/>
              <a:buChar char="•"/>
              <a:tabLst>
                <a:tab pos="196215" algn="l"/>
              </a:tabLst>
            </a:pPr>
            <a:r>
              <a:rPr sz="2000" b="1" dirty="0">
                <a:latin typeface="Corbel"/>
                <a:cs typeface="Corbel"/>
              </a:rPr>
              <a:t>Hastanemizde</a:t>
            </a:r>
            <a:r>
              <a:rPr sz="2000" b="1" spc="-30" dirty="0">
                <a:latin typeface="Corbel"/>
                <a:cs typeface="Corbel"/>
              </a:rPr>
              <a:t> </a:t>
            </a:r>
            <a:r>
              <a:rPr sz="2000" b="1" dirty="0">
                <a:latin typeface="Corbel"/>
                <a:cs typeface="Corbel"/>
              </a:rPr>
              <a:t>sağlığa</a:t>
            </a:r>
            <a:r>
              <a:rPr sz="2000" b="1" spc="-25" dirty="0">
                <a:latin typeface="Corbel"/>
                <a:cs typeface="Corbel"/>
              </a:rPr>
              <a:t> </a:t>
            </a:r>
            <a:r>
              <a:rPr sz="2000" b="1" spc="-10" dirty="0">
                <a:latin typeface="Corbel"/>
                <a:cs typeface="Corbel"/>
              </a:rPr>
              <a:t>teşvik</a:t>
            </a:r>
            <a:endParaRPr sz="2000" dirty="0">
              <a:latin typeface="Corbel"/>
              <a:cs typeface="Corbel"/>
            </a:endParaRPr>
          </a:p>
          <a:p>
            <a:pPr marL="194945" marR="5080">
              <a:lnSpc>
                <a:spcPct val="90100"/>
              </a:lnSpc>
              <a:spcBef>
                <a:spcPts val="114"/>
              </a:spcBef>
            </a:pPr>
            <a:r>
              <a:rPr sz="2000" b="1" dirty="0">
                <a:latin typeface="Corbel"/>
                <a:cs typeface="Corbel"/>
              </a:rPr>
              <a:t>programları</a:t>
            </a:r>
            <a:r>
              <a:rPr sz="2000" b="1" spc="-30" dirty="0">
                <a:latin typeface="Corbel"/>
                <a:cs typeface="Corbel"/>
              </a:rPr>
              <a:t> </a:t>
            </a:r>
            <a:r>
              <a:rPr sz="2000" b="1" spc="-10" dirty="0">
                <a:latin typeface="Corbel"/>
                <a:cs typeface="Corbel"/>
              </a:rPr>
              <a:t>düzenlenirken</a:t>
            </a:r>
            <a:r>
              <a:rPr sz="2000" b="1" spc="-50" dirty="0">
                <a:latin typeface="Corbel"/>
                <a:cs typeface="Corbel"/>
              </a:rPr>
              <a:t> </a:t>
            </a:r>
            <a:r>
              <a:rPr sz="2000" b="1" spc="-10" dirty="0">
                <a:latin typeface="Corbel"/>
                <a:cs typeface="Corbel"/>
              </a:rPr>
              <a:t>sağlık </a:t>
            </a:r>
            <a:r>
              <a:rPr sz="2000" b="1" dirty="0">
                <a:latin typeface="Corbel"/>
                <a:cs typeface="Corbel"/>
              </a:rPr>
              <a:t>profesyonellerinden</a:t>
            </a:r>
            <a:r>
              <a:rPr sz="2000" b="1" spc="-60" dirty="0">
                <a:latin typeface="Corbel"/>
                <a:cs typeface="Corbel"/>
              </a:rPr>
              <a:t> </a:t>
            </a:r>
            <a:r>
              <a:rPr sz="2000" b="1" dirty="0">
                <a:latin typeface="Corbel"/>
                <a:cs typeface="Corbel"/>
              </a:rPr>
              <a:t>de</a:t>
            </a:r>
            <a:r>
              <a:rPr sz="2000" b="1" spc="-25" dirty="0">
                <a:latin typeface="Corbel"/>
                <a:cs typeface="Corbel"/>
              </a:rPr>
              <a:t> </a:t>
            </a:r>
            <a:r>
              <a:rPr sz="2000" b="1" spc="-10" dirty="0">
                <a:latin typeface="Corbel"/>
                <a:cs typeface="Corbel"/>
              </a:rPr>
              <a:t>destek almaktayız.</a:t>
            </a:r>
            <a:endParaRPr sz="2000" dirty="0">
              <a:latin typeface="Corbel"/>
              <a:cs typeface="Corbel"/>
            </a:endParaRPr>
          </a:p>
          <a:p>
            <a:pPr marL="354965" marR="575310" indent="-342900">
              <a:lnSpc>
                <a:spcPts val="2160"/>
              </a:lnSpc>
              <a:spcBef>
                <a:spcPts val="1435"/>
              </a:spcBef>
              <a:buSzPct val="80000"/>
              <a:buFont typeface="Arial" panose="020B0604020202020204" pitchFamily="34" charset="0"/>
              <a:buChar char="•"/>
              <a:tabLst>
                <a:tab pos="194945" algn="l"/>
              </a:tabLst>
            </a:pPr>
            <a:r>
              <a:rPr lang="tr-TR" sz="2000" dirty="0">
                <a:latin typeface="Corbel"/>
                <a:cs typeface="Corbel"/>
              </a:rPr>
              <a:t> Tıbbi Hizmetler Müdürü</a:t>
            </a:r>
            <a:endParaRPr sz="2000" dirty="0">
              <a:latin typeface="Corbel"/>
              <a:cs typeface="Corbel"/>
            </a:endParaRPr>
          </a:p>
        </p:txBody>
      </p:sp>
      <p:pic>
        <p:nvPicPr>
          <p:cNvPr id="6" name="Resim 5" descr="Doku Tıp Merkezi, tıp merkezleri ve klinikler, Merkez Mah., İstiklal Sok.,  No:11, Şişli, İstanbul - Yandex Maps">
            <a:extLst>
              <a:ext uri="{FF2B5EF4-FFF2-40B4-BE49-F238E27FC236}">
                <a16:creationId xmlns:a16="http://schemas.microsoft.com/office/drawing/2014/main" xmlns="" id="{A63CFF31-220C-A7EB-4A64-91CA65E5F1E6}"/>
              </a:ext>
            </a:extLst>
          </p:cNvPr>
          <p:cNvPicPr>
            <a:picLocks noChangeAspect="1"/>
          </p:cNvPicPr>
          <p:nvPr/>
        </p:nvPicPr>
        <p:blipFill>
          <a:blip r:embed="rId3"/>
          <a:stretch>
            <a:fillRect/>
          </a:stretch>
        </p:blipFill>
        <p:spPr>
          <a:xfrm>
            <a:off x="913493" y="1838325"/>
            <a:ext cx="4762500" cy="3181350"/>
          </a:xfrm>
          <a:prstGeom prst="rect">
            <a:avLst/>
          </a:prstGeom>
        </p:spPr>
      </p:pic>
    </p:spTree>
    <p:extLst>
      <p:ext uri="{BB962C8B-B14F-4D97-AF65-F5344CB8AC3E}">
        <p14:creationId xmlns:p14="http://schemas.microsoft.com/office/powerpoint/2010/main" val="36130700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DB41D6B-3696-3A7D-FDBE-AE0EE9DA1EFE}"/>
            </a:ext>
          </a:extLst>
        </p:cNvPr>
        <p:cNvGrpSpPr/>
        <p:nvPr/>
      </p:nvGrpSpPr>
      <p:grpSpPr>
        <a:xfrm>
          <a:off x="0" y="0"/>
          <a:ext cx="0" cy="0"/>
          <a:chOff x="0" y="0"/>
          <a:chExt cx="0" cy="0"/>
        </a:xfrm>
      </p:grpSpPr>
      <p:pic>
        <p:nvPicPr>
          <p:cNvPr id="3" name="Resim 2">
            <a:extLst>
              <a:ext uri="{FF2B5EF4-FFF2-40B4-BE49-F238E27FC236}">
                <a16:creationId xmlns:a16="http://schemas.microsoft.com/office/drawing/2014/main" xmlns="" id="{E5C201D8-B993-C2F7-1115-20E92BDCFF07}"/>
              </a:ext>
            </a:extLst>
          </p:cNvPr>
          <p:cNvPicPr>
            <a:picLocks noChangeAspect="1"/>
          </p:cNvPicPr>
          <p:nvPr/>
        </p:nvPicPr>
        <p:blipFill>
          <a:blip r:embed="rId2"/>
          <a:stretch>
            <a:fillRect/>
          </a:stretch>
        </p:blipFill>
        <p:spPr>
          <a:xfrm>
            <a:off x="1645920" y="116482"/>
            <a:ext cx="1478407" cy="654115"/>
          </a:xfrm>
          <a:prstGeom prst="rect">
            <a:avLst/>
          </a:prstGeom>
        </p:spPr>
      </p:pic>
      <p:sp>
        <p:nvSpPr>
          <p:cNvPr id="2" name="object 2" descr="$PPTXTitle">
            <a:extLst>
              <a:ext uri="{FF2B5EF4-FFF2-40B4-BE49-F238E27FC236}">
                <a16:creationId xmlns:a16="http://schemas.microsoft.com/office/drawing/2014/main" xmlns="" id="{62209288-2729-F470-6910-ADE82B0405BF}"/>
              </a:ext>
            </a:extLst>
          </p:cNvPr>
          <p:cNvSpPr txBox="1">
            <a:spLocks/>
          </p:cNvSpPr>
          <p:nvPr/>
        </p:nvSpPr>
        <p:spPr>
          <a:xfrm>
            <a:off x="596290" y="338709"/>
            <a:ext cx="9294774" cy="1063881"/>
          </a:xfrm>
          <a:prstGeom prst="rect">
            <a:avLst/>
          </a:prstGeom>
        </p:spPr>
        <p:txBody>
          <a:bodyPr vert="horz" wrap="square" lIns="0" tIns="443992"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76555">
              <a:lnSpc>
                <a:spcPct val="100000"/>
              </a:lnSpc>
              <a:spcBef>
                <a:spcPts val="95"/>
              </a:spcBef>
            </a:pPr>
            <a:r>
              <a:rPr lang="tr-TR" sz="4000" spc="-30" dirty="0">
                <a:latin typeface="Corbel"/>
                <a:cs typeface="Corbel"/>
              </a:rPr>
              <a:t>Program</a:t>
            </a:r>
            <a:r>
              <a:rPr lang="tr-TR" sz="4000" spc="-270" dirty="0">
                <a:latin typeface="Corbel"/>
                <a:cs typeface="Corbel"/>
              </a:rPr>
              <a:t> </a:t>
            </a:r>
            <a:r>
              <a:rPr lang="tr-TR" sz="4000" spc="-40" dirty="0">
                <a:latin typeface="Corbel"/>
                <a:cs typeface="Corbel"/>
              </a:rPr>
              <a:t>Takvimi</a:t>
            </a:r>
            <a:r>
              <a:rPr lang="tr-TR" sz="4000" spc="-90" dirty="0">
                <a:latin typeface="Corbel"/>
                <a:cs typeface="Corbel"/>
              </a:rPr>
              <a:t> </a:t>
            </a:r>
            <a:r>
              <a:rPr lang="tr-TR" sz="4000" spc="-50" dirty="0">
                <a:latin typeface="Corbel"/>
                <a:cs typeface="Corbel"/>
              </a:rPr>
              <a:t>:</a:t>
            </a:r>
            <a:endParaRPr lang="tr-TR" sz="4000" dirty="0">
              <a:latin typeface="Corbel"/>
              <a:cs typeface="Corbel"/>
            </a:endParaRPr>
          </a:p>
        </p:txBody>
      </p:sp>
      <p:graphicFrame>
        <p:nvGraphicFramePr>
          <p:cNvPr id="5" name="object 3">
            <a:extLst>
              <a:ext uri="{FF2B5EF4-FFF2-40B4-BE49-F238E27FC236}">
                <a16:creationId xmlns:a16="http://schemas.microsoft.com/office/drawing/2014/main" xmlns="" id="{FE378699-B1DB-CE8E-2322-E7BC569FC7E5}"/>
              </a:ext>
            </a:extLst>
          </p:cNvPr>
          <p:cNvGraphicFramePr>
            <a:graphicFrameLocks noGrp="1"/>
          </p:cNvGraphicFramePr>
          <p:nvPr>
            <p:extLst>
              <p:ext uri="{D42A27DB-BD31-4B8C-83A1-F6EECF244321}">
                <p14:modId xmlns:p14="http://schemas.microsoft.com/office/powerpoint/2010/main" val="3893520158"/>
              </p:ext>
            </p:extLst>
          </p:nvPr>
        </p:nvGraphicFramePr>
        <p:xfrm>
          <a:off x="1041641" y="1624817"/>
          <a:ext cx="9756000" cy="5702935"/>
        </p:xfrm>
        <a:graphic>
          <a:graphicData uri="http://schemas.openxmlformats.org/drawingml/2006/table">
            <a:tbl>
              <a:tblPr firstRow="1" bandRow="1">
                <a:tableStyleId>{2D5ABB26-0587-4C30-8999-92F81FD0307C}</a:tableStyleId>
              </a:tblPr>
              <a:tblGrid>
                <a:gridCol w="1052856">
                  <a:extLst>
                    <a:ext uri="{9D8B030D-6E8A-4147-A177-3AD203B41FA5}">
                      <a16:colId xmlns:a16="http://schemas.microsoft.com/office/drawing/2014/main" xmlns="" val="20000"/>
                    </a:ext>
                  </a:extLst>
                </a:gridCol>
                <a:gridCol w="1125619">
                  <a:extLst>
                    <a:ext uri="{9D8B030D-6E8A-4147-A177-3AD203B41FA5}">
                      <a16:colId xmlns:a16="http://schemas.microsoft.com/office/drawing/2014/main" xmlns="" val="20001"/>
                    </a:ext>
                  </a:extLst>
                </a:gridCol>
                <a:gridCol w="1834272">
                  <a:extLst>
                    <a:ext uri="{9D8B030D-6E8A-4147-A177-3AD203B41FA5}">
                      <a16:colId xmlns:a16="http://schemas.microsoft.com/office/drawing/2014/main" xmlns="" val="20002"/>
                    </a:ext>
                  </a:extLst>
                </a:gridCol>
                <a:gridCol w="2683027">
                  <a:extLst>
                    <a:ext uri="{9D8B030D-6E8A-4147-A177-3AD203B41FA5}">
                      <a16:colId xmlns:a16="http://schemas.microsoft.com/office/drawing/2014/main" xmlns="" val="20003"/>
                    </a:ext>
                  </a:extLst>
                </a:gridCol>
                <a:gridCol w="1643553">
                  <a:extLst>
                    <a:ext uri="{9D8B030D-6E8A-4147-A177-3AD203B41FA5}">
                      <a16:colId xmlns:a16="http://schemas.microsoft.com/office/drawing/2014/main" xmlns="" val="20004"/>
                    </a:ext>
                  </a:extLst>
                </a:gridCol>
                <a:gridCol w="1416673">
                  <a:extLst>
                    <a:ext uri="{9D8B030D-6E8A-4147-A177-3AD203B41FA5}">
                      <a16:colId xmlns:a16="http://schemas.microsoft.com/office/drawing/2014/main" xmlns="" val="20005"/>
                    </a:ext>
                  </a:extLst>
                </a:gridCol>
              </a:tblGrid>
              <a:tr h="431165">
                <a:tc>
                  <a:txBody>
                    <a:bodyPr/>
                    <a:lstStyle/>
                    <a:p>
                      <a:pPr marL="85725" algn="l">
                        <a:lnSpc>
                          <a:spcPct val="100000"/>
                        </a:lnSpc>
                        <a:spcBef>
                          <a:spcPts val="830"/>
                        </a:spcBef>
                      </a:pPr>
                      <a:r>
                        <a:rPr sz="1800" spc="-10" dirty="0">
                          <a:latin typeface="+mj-lt"/>
                          <a:cs typeface="Corbel"/>
                        </a:rPr>
                        <a:t>Tarih</a:t>
                      </a:r>
                      <a:endParaRPr sz="1800" dirty="0">
                        <a:latin typeface="+mj-lt"/>
                        <a:cs typeface="Corbel"/>
                      </a:endParaRPr>
                    </a:p>
                  </a:txBody>
                  <a:tcPr marL="0" marR="0" marT="10541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85725" algn="l">
                        <a:lnSpc>
                          <a:spcPct val="100000"/>
                        </a:lnSpc>
                        <a:spcBef>
                          <a:spcPts val="830"/>
                        </a:spcBef>
                      </a:pPr>
                      <a:r>
                        <a:rPr sz="1800" spc="-20" dirty="0">
                          <a:latin typeface="+mj-lt"/>
                          <a:cs typeface="Corbel"/>
                        </a:rPr>
                        <a:t>Saat</a:t>
                      </a:r>
                      <a:endParaRPr sz="1800">
                        <a:latin typeface="+mj-lt"/>
                        <a:cs typeface="Corbel"/>
                      </a:endParaRPr>
                    </a:p>
                  </a:txBody>
                  <a:tcPr marL="0" marR="0" marT="10541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85725" algn="l">
                        <a:lnSpc>
                          <a:spcPct val="100000"/>
                        </a:lnSpc>
                        <a:spcBef>
                          <a:spcPts val="830"/>
                        </a:spcBef>
                      </a:pPr>
                      <a:r>
                        <a:rPr sz="1800" dirty="0">
                          <a:latin typeface="+mj-lt"/>
                          <a:cs typeface="Corbel"/>
                        </a:rPr>
                        <a:t>Katılımcı</a:t>
                      </a:r>
                      <a:r>
                        <a:rPr sz="1800" spc="-95" dirty="0">
                          <a:latin typeface="+mj-lt"/>
                          <a:cs typeface="Corbel"/>
                        </a:rPr>
                        <a:t> </a:t>
                      </a:r>
                      <a:r>
                        <a:rPr sz="1800" spc="-20" dirty="0">
                          <a:latin typeface="+mj-lt"/>
                          <a:cs typeface="Corbel"/>
                        </a:rPr>
                        <a:t>Grubu</a:t>
                      </a:r>
                      <a:endParaRPr sz="1800">
                        <a:latin typeface="+mj-lt"/>
                        <a:cs typeface="Corbel"/>
                      </a:endParaRPr>
                    </a:p>
                  </a:txBody>
                  <a:tcPr marL="0" marR="0" marT="10541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85725" algn="l">
                        <a:lnSpc>
                          <a:spcPct val="100000"/>
                        </a:lnSpc>
                        <a:spcBef>
                          <a:spcPts val="830"/>
                        </a:spcBef>
                      </a:pPr>
                      <a:r>
                        <a:rPr sz="1800" dirty="0">
                          <a:latin typeface="+mj-lt"/>
                          <a:cs typeface="Corbel"/>
                        </a:rPr>
                        <a:t>Etkinlik</a:t>
                      </a:r>
                      <a:r>
                        <a:rPr sz="1800" spc="-155" dirty="0">
                          <a:latin typeface="+mj-lt"/>
                          <a:cs typeface="Corbel"/>
                        </a:rPr>
                        <a:t> </a:t>
                      </a:r>
                      <a:r>
                        <a:rPr sz="1800" spc="-20" dirty="0">
                          <a:latin typeface="+mj-lt"/>
                          <a:cs typeface="Corbel"/>
                        </a:rPr>
                        <a:t>Türü</a:t>
                      </a:r>
                      <a:endParaRPr sz="1800" dirty="0">
                        <a:latin typeface="+mj-lt"/>
                        <a:cs typeface="Corbel"/>
                      </a:endParaRPr>
                    </a:p>
                  </a:txBody>
                  <a:tcPr marL="0" marR="0" marT="10541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86360" algn="l">
                        <a:lnSpc>
                          <a:spcPct val="100000"/>
                        </a:lnSpc>
                        <a:spcBef>
                          <a:spcPts val="830"/>
                        </a:spcBef>
                      </a:pPr>
                      <a:r>
                        <a:rPr sz="1800" spc="-10" dirty="0">
                          <a:latin typeface="+mj-lt"/>
                          <a:cs typeface="Corbel"/>
                        </a:rPr>
                        <a:t>Eğitimci</a:t>
                      </a:r>
                      <a:endParaRPr sz="1800">
                        <a:latin typeface="+mj-lt"/>
                        <a:cs typeface="Corbel"/>
                      </a:endParaRPr>
                    </a:p>
                  </a:txBody>
                  <a:tcPr marL="0" marR="0" marT="10541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86995" algn="l">
                        <a:lnSpc>
                          <a:spcPct val="100000"/>
                        </a:lnSpc>
                        <a:spcBef>
                          <a:spcPts val="830"/>
                        </a:spcBef>
                      </a:pPr>
                      <a:r>
                        <a:rPr sz="1800" spc="-25" dirty="0">
                          <a:latin typeface="+mj-lt"/>
                          <a:cs typeface="Corbel"/>
                        </a:rPr>
                        <a:t>Yer</a:t>
                      </a:r>
                      <a:endParaRPr sz="1800">
                        <a:latin typeface="+mj-lt"/>
                        <a:cs typeface="Corbel"/>
                      </a:endParaRPr>
                    </a:p>
                  </a:txBody>
                  <a:tcPr marL="0" marR="0" marT="10541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extLst>
                  <a:ext uri="{0D108BD9-81ED-4DB2-BD59-A6C34878D82A}">
                    <a16:rowId xmlns:a16="http://schemas.microsoft.com/office/drawing/2014/main" xmlns="" val="10000"/>
                  </a:ext>
                </a:extLst>
              </a:tr>
              <a:tr h="0">
                <a:tc>
                  <a:txBody>
                    <a:bodyPr/>
                    <a:lstStyle/>
                    <a:p>
                      <a:pPr algn="l">
                        <a:lnSpc>
                          <a:spcPct val="100000"/>
                        </a:lnSpc>
                        <a:spcBef>
                          <a:spcPts val="550"/>
                        </a:spcBef>
                      </a:pPr>
                      <a:endParaRPr sz="1200" dirty="0">
                        <a:latin typeface="+mj-lt"/>
                        <a:cs typeface="Times New Roman"/>
                      </a:endParaRPr>
                    </a:p>
                    <a:p>
                      <a:pPr marL="85725" algn="l">
                        <a:lnSpc>
                          <a:spcPct val="100000"/>
                        </a:lnSpc>
                      </a:pPr>
                      <a:r>
                        <a:rPr lang="tr-TR" sz="1200" spc="-10" dirty="0">
                          <a:latin typeface="+mj-lt"/>
                          <a:cs typeface="Corbel"/>
                        </a:rPr>
                        <a:t>06</a:t>
                      </a:r>
                      <a:r>
                        <a:rPr sz="1200" spc="-10" dirty="0">
                          <a:latin typeface="+mj-lt"/>
                          <a:cs typeface="Corbel"/>
                        </a:rPr>
                        <a:t>.0</a:t>
                      </a:r>
                      <a:r>
                        <a:rPr lang="tr-TR" sz="1200" spc="-10" dirty="0">
                          <a:latin typeface="+mj-lt"/>
                          <a:cs typeface="Corbel"/>
                        </a:rPr>
                        <a:t>5</a:t>
                      </a:r>
                      <a:r>
                        <a:rPr sz="1200" spc="-10" dirty="0">
                          <a:latin typeface="+mj-lt"/>
                          <a:cs typeface="Corbel"/>
                        </a:rPr>
                        <a:t>.202</a:t>
                      </a:r>
                      <a:r>
                        <a:rPr lang="tr-TR" sz="1200" spc="-10" dirty="0">
                          <a:latin typeface="+mj-lt"/>
                          <a:cs typeface="Corbel"/>
                        </a:rPr>
                        <a:t>6</a:t>
                      </a:r>
                      <a:endParaRPr sz="1200" dirty="0">
                        <a:latin typeface="+mj-lt"/>
                        <a:cs typeface="Corbel"/>
                      </a:endParaRPr>
                    </a:p>
                  </a:txBody>
                  <a:tcPr marL="0" marR="0" marT="6985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algn="l">
                        <a:lnSpc>
                          <a:spcPct val="100000"/>
                        </a:lnSpc>
                        <a:spcBef>
                          <a:spcPts val="550"/>
                        </a:spcBef>
                      </a:pPr>
                      <a:endParaRPr sz="1200" kern="1200" spc="-10" dirty="0">
                        <a:solidFill>
                          <a:schemeClr val="tx1"/>
                        </a:solidFill>
                        <a:latin typeface="+mj-lt"/>
                        <a:ea typeface="+mn-ea"/>
                        <a:cs typeface="Times New Roman"/>
                      </a:endParaRPr>
                    </a:p>
                    <a:p>
                      <a:pPr marL="85725" algn="l">
                        <a:lnSpc>
                          <a:spcPct val="100000"/>
                        </a:lnSpc>
                      </a:pPr>
                      <a:r>
                        <a:rPr sz="1200" kern="1200" spc="-10" dirty="0">
                          <a:solidFill>
                            <a:schemeClr val="tx1"/>
                          </a:solidFill>
                          <a:latin typeface="+mj-lt"/>
                          <a:ea typeface="+mn-ea"/>
                          <a:cs typeface="Times New Roman"/>
                        </a:rPr>
                        <a:t>10:00 - 11:00</a:t>
                      </a:r>
                    </a:p>
                  </a:txBody>
                  <a:tcPr marL="0" marR="0" marT="6985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algn="l">
                        <a:lnSpc>
                          <a:spcPct val="100000"/>
                        </a:lnSpc>
                        <a:spcBef>
                          <a:spcPts val="550"/>
                        </a:spcBef>
                      </a:pPr>
                      <a:endParaRPr sz="1200" kern="1200" spc="-10" dirty="0">
                        <a:solidFill>
                          <a:schemeClr val="tx1"/>
                        </a:solidFill>
                        <a:latin typeface="+mj-lt"/>
                        <a:ea typeface="+mn-ea"/>
                        <a:cs typeface="Times New Roman"/>
                      </a:endParaRPr>
                    </a:p>
                    <a:p>
                      <a:pPr marL="85725" algn="l">
                        <a:lnSpc>
                          <a:spcPct val="100000"/>
                        </a:lnSpc>
                      </a:pPr>
                      <a:r>
                        <a:rPr sz="1200" kern="1200" spc="-10" dirty="0" err="1">
                          <a:solidFill>
                            <a:schemeClr val="tx1"/>
                          </a:solidFill>
                          <a:latin typeface="+mj-lt"/>
                          <a:ea typeface="+mn-ea"/>
                          <a:cs typeface="Times New Roman"/>
                        </a:rPr>
                        <a:t>Gençler</a:t>
                      </a:r>
                      <a:r>
                        <a:rPr lang="tr-TR" sz="1200" kern="1200" spc="-10" dirty="0">
                          <a:solidFill>
                            <a:schemeClr val="tx1"/>
                          </a:solidFill>
                          <a:latin typeface="+mj-lt"/>
                          <a:ea typeface="+mn-ea"/>
                          <a:cs typeface="Times New Roman"/>
                        </a:rPr>
                        <a:t> ve Öğrenciler</a:t>
                      </a:r>
                      <a:endParaRPr sz="1200" kern="1200" spc="-10" dirty="0">
                        <a:solidFill>
                          <a:schemeClr val="tx1"/>
                        </a:solidFill>
                        <a:latin typeface="+mj-lt"/>
                        <a:ea typeface="+mn-ea"/>
                        <a:cs typeface="Times New Roman"/>
                      </a:endParaRPr>
                    </a:p>
                  </a:txBody>
                  <a:tcPr marL="0" marR="0" marT="6985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algn="l">
                        <a:lnSpc>
                          <a:spcPct val="100000"/>
                        </a:lnSpc>
                        <a:spcBef>
                          <a:spcPts val="550"/>
                        </a:spcBef>
                      </a:pPr>
                      <a:r>
                        <a:rPr lang="tr-TR" sz="1200" kern="1200" spc="-10" dirty="0">
                          <a:solidFill>
                            <a:schemeClr val="tx1"/>
                          </a:solidFill>
                          <a:latin typeface="+mj-lt"/>
                          <a:ea typeface="+mn-ea"/>
                          <a:cs typeface="Times New Roman"/>
                        </a:rPr>
                        <a:t>    Dengeli beslenme alışkanlığı kazandırmak</a:t>
                      </a:r>
                      <a:endParaRPr sz="1200" kern="1200" spc="-10" dirty="0">
                        <a:solidFill>
                          <a:schemeClr val="tx1"/>
                        </a:solidFill>
                        <a:latin typeface="+mj-lt"/>
                        <a:ea typeface="+mn-ea"/>
                        <a:cs typeface="Times New Roman"/>
                      </a:endParaRPr>
                    </a:p>
                  </a:txBody>
                  <a:tcPr marL="0" marR="0" marT="6985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10160" algn="l">
                        <a:lnSpc>
                          <a:spcPct val="100000"/>
                        </a:lnSpc>
                        <a:spcBef>
                          <a:spcPts val="1210"/>
                        </a:spcBef>
                      </a:pPr>
                      <a:r>
                        <a:rPr lang="tr-TR" sz="1200" dirty="0">
                          <a:latin typeface="+mj-lt"/>
                          <a:cs typeface="Corbel"/>
                        </a:rPr>
                        <a:t>Tıbbi Hizmetler Müdürü</a:t>
                      </a:r>
                    </a:p>
                    <a:p>
                      <a:pPr marL="10160" algn="l">
                        <a:lnSpc>
                          <a:spcPct val="100000"/>
                        </a:lnSpc>
                        <a:spcBef>
                          <a:spcPts val="1210"/>
                        </a:spcBef>
                      </a:pPr>
                      <a:r>
                        <a:rPr lang="tr-TR" sz="1200" dirty="0">
                          <a:latin typeface="+mj-lt"/>
                          <a:cs typeface="Corbel"/>
                        </a:rPr>
                        <a:t>Özlem Hatip</a:t>
                      </a:r>
                    </a:p>
                  </a:txBody>
                  <a:tcPr marL="0" marR="0" marT="15367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86995" algn="l">
                        <a:lnSpc>
                          <a:spcPct val="100000"/>
                        </a:lnSpc>
                      </a:pPr>
                      <a:r>
                        <a:rPr sz="1200" spc="-10" dirty="0" err="1">
                          <a:latin typeface="+mj-lt"/>
                          <a:cs typeface="Corbel"/>
                        </a:rPr>
                        <a:t>Konferans</a:t>
                      </a:r>
                      <a:r>
                        <a:rPr sz="1200" spc="-25" dirty="0">
                          <a:latin typeface="+mj-lt"/>
                          <a:cs typeface="Corbel"/>
                        </a:rPr>
                        <a:t> </a:t>
                      </a:r>
                      <a:r>
                        <a:rPr sz="1200" spc="-10" dirty="0">
                          <a:latin typeface="+mj-lt"/>
                          <a:cs typeface="Corbel"/>
                        </a:rPr>
                        <a:t>Salonu</a:t>
                      </a:r>
                      <a:endParaRPr sz="1200" dirty="0">
                        <a:latin typeface="+mj-lt"/>
                        <a:cs typeface="Corbel"/>
                      </a:endParaRPr>
                    </a:p>
                  </a:txBody>
                  <a:tcPr marL="0" marR="0" marT="6985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extLst>
                  <a:ext uri="{0D108BD9-81ED-4DB2-BD59-A6C34878D82A}">
                    <a16:rowId xmlns:a16="http://schemas.microsoft.com/office/drawing/2014/main" xmlns="" val="10001"/>
                  </a:ext>
                </a:extLst>
              </a:tr>
              <a:tr h="340360">
                <a:tc>
                  <a:txBody>
                    <a:bodyPr/>
                    <a:lstStyle/>
                    <a:p>
                      <a:pPr marL="85725" algn="l">
                        <a:lnSpc>
                          <a:spcPct val="100000"/>
                        </a:lnSpc>
                      </a:pPr>
                      <a:r>
                        <a:rPr lang="tr-TR" sz="1200" spc="-10" dirty="0">
                          <a:latin typeface="+mj-lt"/>
                          <a:cs typeface="Corbel"/>
                        </a:rPr>
                        <a:t>06.05.2026</a:t>
                      </a:r>
                    </a:p>
                  </a:txBody>
                  <a:tcPr marL="0" marR="0" marT="7493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85725" algn="l">
                        <a:lnSpc>
                          <a:spcPct val="100000"/>
                        </a:lnSpc>
                        <a:spcBef>
                          <a:spcPts val="590"/>
                        </a:spcBef>
                      </a:pPr>
                      <a:r>
                        <a:rPr sz="1200" spc="-10" dirty="0">
                          <a:latin typeface="+mj-lt"/>
                          <a:cs typeface="Corbel"/>
                        </a:rPr>
                        <a:t>12:00-13:00</a:t>
                      </a:r>
                      <a:endParaRPr sz="1200">
                        <a:latin typeface="+mj-lt"/>
                        <a:cs typeface="Corbel"/>
                      </a:endParaRPr>
                    </a:p>
                  </a:txBody>
                  <a:tcPr marL="0" marR="0" marT="7493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85725" algn="l">
                        <a:lnSpc>
                          <a:spcPct val="100000"/>
                        </a:lnSpc>
                        <a:spcBef>
                          <a:spcPts val="590"/>
                        </a:spcBef>
                      </a:pPr>
                      <a:r>
                        <a:rPr sz="1200" spc="-20" dirty="0">
                          <a:latin typeface="+mj-lt"/>
                          <a:cs typeface="Corbel"/>
                        </a:rPr>
                        <a:t>Tüm</a:t>
                      </a:r>
                      <a:r>
                        <a:rPr sz="1200" spc="-40" dirty="0">
                          <a:latin typeface="+mj-lt"/>
                          <a:cs typeface="Corbel"/>
                        </a:rPr>
                        <a:t> </a:t>
                      </a:r>
                      <a:r>
                        <a:rPr sz="1200" spc="-10" dirty="0">
                          <a:latin typeface="+mj-lt"/>
                          <a:cs typeface="Corbel"/>
                        </a:rPr>
                        <a:t>Davetliler</a:t>
                      </a:r>
                      <a:endParaRPr sz="1200" dirty="0">
                        <a:latin typeface="+mj-lt"/>
                        <a:cs typeface="Corbel"/>
                      </a:endParaRPr>
                    </a:p>
                  </a:txBody>
                  <a:tcPr marL="0" marR="0" marT="7493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85725" algn="l">
                        <a:lnSpc>
                          <a:spcPct val="100000"/>
                        </a:lnSpc>
                        <a:spcBef>
                          <a:spcPts val="590"/>
                        </a:spcBef>
                      </a:pPr>
                      <a:r>
                        <a:rPr sz="1200" spc="-10" dirty="0">
                          <a:latin typeface="+mj-lt"/>
                          <a:cs typeface="Corbel"/>
                        </a:rPr>
                        <a:t>Öğle</a:t>
                      </a:r>
                      <a:r>
                        <a:rPr sz="1200" spc="-105" dirty="0">
                          <a:latin typeface="+mj-lt"/>
                          <a:cs typeface="Corbel"/>
                        </a:rPr>
                        <a:t> </a:t>
                      </a:r>
                      <a:r>
                        <a:rPr sz="1200" spc="-10" dirty="0">
                          <a:latin typeface="+mj-lt"/>
                          <a:cs typeface="Corbel"/>
                        </a:rPr>
                        <a:t>Yemeği</a:t>
                      </a:r>
                      <a:endParaRPr sz="1200" dirty="0">
                        <a:latin typeface="+mj-lt"/>
                        <a:cs typeface="Corbel"/>
                      </a:endParaRPr>
                    </a:p>
                  </a:txBody>
                  <a:tcPr marL="0" marR="0" marT="7493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algn="l">
                        <a:lnSpc>
                          <a:spcPct val="100000"/>
                        </a:lnSpc>
                      </a:pPr>
                      <a:endParaRPr sz="1300" dirty="0">
                        <a:latin typeface="+mj-lt"/>
                        <a:cs typeface="Times New Roman"/>
                      </a:endParaRPr>
                    </a:p>
                  </a:txBody>
                  <a:tcPr marL="0" marR="0" marT="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86995" algn="l">
                        <a:lnSpc>
                          <a:spcPct val="100000"/>
                        </a:lnSpc>
                        <a:spcBef>
                          <a:spcPts val="590"/>
                        </a:spcBef>
                      </a:pPr>
                      <a:r>
                        <a:rPr sz="1200" spc="-10" dirty="0">
                          <a:latin typeface="+mj-lt"/>
                          <a:cs typeface="Corbel"/>
                        </a:rPr>
                        <a:t>Yemekhane</a:t>
                      </a:r>
                      <a:endParaRPr sz="1200">
                        <a:latin typeface="+mj-lt"/>
                        <a:cs typeface="Corbel"/>
                      </a:endParaRPr>
                    </a:p>
                  </a:txBody>
                  <a:tcPr marL="0" marR="0" marT="7493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extLst>
                  <a:ext uri="{0D108BD9-81ED-4DB2-BD59-A6C34878D82A}">
                    <a16:rowId xmlns:a16="http://schemas.microsoft.com/office/drawing/2014/main" xmlns="" val="10002"/>
                  </a:ext>
                </a:extLst>
              </a:tr>
              <a:tr h="286013">
                <a:tc>
                  <a:txBody>
                    <a:bodyPr/>
                    <a:lstStyle/>
                    <a:p>
                      <a:pPr algn="l">
                        <a:lnSpc>
                          <a:spcPct val="100000"/>
                        </a:lnSpc>
                        <a:spcBef>
                          <a:spcPts val="550"/>
                        </a:spcBef>
                      </a:pPr>
                      <a:endParaRPr sz="1200" dirty="0">
                        <a:latin typeface="+mj-lt"/>
                        <a:cs typeface="Times New Roman"/>
                      </a:endParaRPr>
                    </a:p>
                    <a:p>
                      <a:pPr marL="85725" algn="l">
                        <a:lnSpc>
                          <a:spcPct val="100000"/>
                        </a:lnSpc>
                      </a:pPr>
                      <a:r>
                        <a:rPr lang="tr-TR" sz="1200" kern="1200" spc="-10" dirty="0">
                          <a:solidFill>
                            <a:schemeClr val="tx1"/>
                          </a:solidFill>
                          <a:latin typeface="+mn-lt"/>
                          <a:ea typeface="+mn-ea"/>
                          <a:cs typeface="Corbel"/>
                        </a:rPr>
                        <a:t>06.05.2026</a:t>
                      </a:r>
                      <a:endParaRPr lang="tr-TR" sz="1200" kern="1200" dirty="0">
                        <a:solidFill>
                          <a:schemeClr val="tx1"/>
                        </a:solidFill>
                        <a:latin typeface="+mn-lt"/>
                        <a:ea typeface="+mn-ea"/>
                        <a:cs typeface="Corbel"/>
                      </a:endParaRPr>
                    </a:p>
                  </a:txBody>
                  <a:tcPr marL="0" marR="0" marT="6985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algn="l">
                        <a:lnSpc>
                          <a:spcPct val="100000"/>
                        </a:lnSpc>
                        <a:spcBef>
                          <a:spcPts val="550"/>
                        </a:spcBef>
                      </a:pPr>
                      <a:endParaRPr sz="1200">
                        <a:latin typeface="+mj-lt"/>
                        <a:cs typeface="Times New Roman"/>
                      </a:endParaRPr>
                    </a:p>
                    <a:p>
                      <a:pPr marL="85725" algn="l">
                        <a:lnSpc>
                          <a:spcPct val="100000"/>
                        </a:lnSpc>
                      </a:pPr>
                      <a:r>
                        <a:rPr sz="1200" dirty="0">
                          <a:latin typeface="+mj-lt"/>
                          <a:cs typeface="Corbel"/>
                        </a:rPr>
                        <a:t>13:00</a:t>
                      </a:r>
                      <a:r>
                        <a:rPr sz="1200" spc="-35" dirty="0">
                          <a:latin typeface="+mj-lt"/>
                          <a:cs typeface="Corbel"/>
                        </a:rPr>
                        <a:t> </a:t>
                      </a:r>
                      <a:r>
                        <a:rPr sz="1200" dirty="0">
                          <a:latin typeface="+mj-lt"/>
                          <a:cs typeface="Corbel"/>
                        </a:rPr>
                        <a:t>-</a:t>
                      </a:r>
                      <a:r>
                        <a:rPr sz="1200" spc="-35" dirty="0">
                          <a:latin typeface="+mj-lt"/>
                          <a:cs typeface="Corbel"/>
                        </a:rPr>
                        <a:t> </a:t>
                      </a:r>
                      <a:r>
                        <a:rPr sz="1200" spc="-10" dirty="0">
                          <a:latin typeface="+mj-lt"/>
                          <a:cs typeface="Corbel"/>
                        </a:rPr>
                        <a:t>14:00</a:t>
                      </a:r>
                      <a:endParaRPr sz="1200">
                        <a:latin typeface="+mj-lt"/>
                        <a:cs typeface="Corbel"/>
                      </a:endParaRPr>
                    </a:p>
                  </a:txBody>
                  <a:tcPr marL="0" marR="0" marT="6985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algn="l">
                        <a:lnSpc>
                          <a:spcPct val="100000"/>
                        </a:lnSpc>
                        <a:spcBef>
                          <a:spcPts val="550"/>
                        </a:spcBef>
                      </a:pPr>
                      <a:endParaRPr sz="1200" dirty="0">
                        <a:latin typeface="+mj-lt"/>
                        <a:cs typeface="Times New Roman"/>
                      </a:endParaRPr>
                    </a:p>
                    <a:p>
                      <a:pPr marL="85725" algn="l">
                        <a:lnSpc>
                          <a:spcPct val="100000"/>
                        </a:lnSpc>
                      </a:pPr>
                      <a:r>
                        <a:rPr lang="tr-TR" sz="1200" spc="-10" dirty="0">
                          <a:latin typeface="+mj-lt"/>
                          <a:cs typeface="Corbel"/>
                        </a:rPr>
                        <a:t>Yetişkinler</a:t>
                      </a:r>
                      <a:endParaRPr sz="1200" dirty="0">
                        <a:latin typeface="+mj-lt"/>
                        <a:cs typeface="Corbel"/>
                      </a:endParaRPr>
                    </a:p>
                  </a:txBody>
                  <a:tcPr marL="0" marR="0" marT="6985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85725" algn="l">
                        <a:lnSpc>
                          <a:spcPct val="100000"/>
                        </a:lnSpc>
                        <a:spcBef>
                          <a:spcPts val="1210"/>
                        </a:spcBef>
                      </a:pPr>
                      <a:r>
                        <a:rPr lang="tr-TR" sz="1200" dirty="0">
                          <a:latin typeface="+mj-lt"/>
                          <a:cs typeface="Corbel"/>
                        </a:rPr>
                        <a:t>Sağlıklı yaşam alışkanlıklarını günlük rutine kazandırmak..</a:t>
                      </a:r>
                      <a:endParaRPr sz="1200" dirty="0">
                        <a:latin typeface="+mj-lt"/>
                        <a:cs typeface="Corbel"/>
                      </a:endParaRPr>
                    </a:p>
                  </a:txBody>
                  <a:tcPr marL="0" marR="0" marT="15367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10160" algn="l">
                        <a:lnSpc>
                          <a:spcPct val="100000"/>
                        </a:lnSpc>
                        <a:spcBef>
                          <a:spcPts val="1210"/>
                        </a:spcBef>
                      </a:pPr>
                      <a:r>
                        <a:rPr lang="tr-TR" sz="1200" dirty="0">
                          <a:latin typeface="+mj-lt"/>
                          <a:cs typeface="Corbel"/>
                        </a:rPr>
                        <a:t>Tıbbi Hizmetler Müdürü</a:t>
                      </a:r>
                    </a:p>
                    <a:p>
                      <a:pPr marL="10160" algn="l">
                        <a:lnSpc>
                          <a:spcPct val="100000"/>
                        </a:lnSpc>
                        <a:spcBef>
                          <a:spcPts val="1210"/>
                        </a:spcBef>
                      </a:pPr>
                      <a:r>
                        <a:rPr lang="tr-TR" sz="1200" dirty="0">
                          <a:latin typeface="+mj-lt"/>
                          <a:cs typeface="Corbel"/>
                        </a:rPr>
                        <a:t>Özlem Hatip</a:t>
                      </a:r>
                    </a:p>
                    <a:p>
                      <a:pPr marL="10160" algn="l">
                        <a:lnSpc>
                          <a:spcPct val="100000"/>
                        </a:lnSpc>
                        <a:spcBef>
                          <a:spcPts val="1210"/>
                        </a:spcBef>
                      </a:pPr>
                      <a:endParaRPr sz="1200" dirty="0">
                        <a:latin typeface="+mj-lt"/>
                        <a:cs typeface="Corbel"/>
                      </a:endParaRPr>
                    </a:p>
                  </a:txBody>
                  <a:tcPr marL="0" marR="0" marT="15367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86995" algn="l">
                        <a:lnSpc>
                          <a:spcPct val="100000"/>
                        </a:lnSpc>
                      </a:pPr>
                      <a:r>
                        <a:rPr sz="1200" spc="-10" dirty="0" err="1">
                          <a:latin typeface="+mj-lt"/>
                          <a:cs typeface="Corbel"/>
                        </a:rPr>
                        <a:t>Konferans</a:t>
                      </a:r>
                      <a:r>
                        <a:rPr sz="1200" spc="-25" dirty="0">
                          <a:latin typeface="+mj-lt"/>
                          <a:cs typeface="Corbel"/>
                        </a:rPr>
                        <a:t> </a:t>
                      </a:r>
                      <a:r>
                        <a:rPr sz="1200" spc="-10" dirty="0">
                          <a:latin typeface="+mj-lt"/>
                          <a:cs typeface="Corbel"/>
                        </a:rPr>
                        <a:t>Salonu</a:t>
                      </a:r>
                      <a:endParaRPr sz="1200" dirty="0">
                        <a:latin typeface="+mj-lt"/>
                        <a:cs typeface="Corbel"/>
                      </a:endParaRPr>
                    </a:p>
                  </a:txBody>
                  <a:tcPr marL="0" marR="0" marT="6985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extLst>
                  <a:ext uri="{0D108BD9-81ED-4DB2-BD59-A6C34878D82A}">
                    <a16:rowId xmlns:a16="http://schemas.microsoft.com/office/drawing/2014/main" xmlns="" val="10003"/>
                  </a:ext>
                </a:extLst>
              </a:tr>
              <a:tr h="340360">
                <a:tc>
                  <a:txBody>
                    <a:bodyPr/>
                    <a:lstStyle/>
                    <a:p>
                      <a:pPr marL="85725" algn="l">
                        <a:lnSpc>
                          <a:spcPct val="100000"/>
                        </a:lnSpc>
                      </a:pPr>
                      <a:r>
                        <a:rPr lang="tr-TR" sz="1200" kern="1200" spc="-10" dirty="0">
                          <a:solidFill>
                            <a:schemeClr val="tx1"/>
                          </a:solidFill>
                          <a:latin typeface="+mn-lt"/>
                          <a:ea typeface="+mn-ea"/>
                          <a:cs typeface="Corbel"/>
                        </a:rPr>
                        <a:t>06.05.2026</a:t>
                      </a:r>
                      <a:endParaRPr lang="tr-TR" sz="1200" kern="1200" dirty="0">
                        <a:solidFill>
                          <a:schemeClr val="tx1"/>
                        </a:solidFill>
                        <a:latin typeface="+mn-lt"/>
                        <a:ea typeface="+mn-ea"/>
                        <a:cs typeface="Corbel"/>
                      </a:endParaRPr>
                    </a:p>
                  </a:txBody>
                  <a:tcPr marL="0" marR="0" marT="7493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85725" algn="l">
                        <a:lnSpc>
                          <a:spcPct val="100000"/>
                        </a:lnSpc>
                        <a:spcBef>
                          <a:spcPts val="590"/>
                        </a:spcBef>
                      </a:pPr>
                      <a:r>
                        <a:rPr sz="1200" dirty="0">
                          <a:latin typeface="+mj-lt"/>
                          <a:cs typeface="Corbel"/>
                        </a:rPr>
                        <a:t>14:00</a:t>
                      </a:r>
                      <a:r>
                        <a:rPr sz="1200" spc="-20" dirty="0">
                          <a:latin typeface="+mj-lt"/>
                          <a:cs typeface="Corbel"/>
                        </a:rPr>
                        <a:t> </a:t>
                      </a:r>
                      <a:r>
                        <a:rPr sz="1200" spc="-10" dirty="0">
                          <a:latin typeface="+mj-lt"/>
                          <a:cs typeface="Corbel"/>
                        </a:rPr>
                        <a:t>14:30</a:t>
                      </a:r>
                      <a:endParaRPr sz="1200">
                        <a:latin typeface="+mj-lt"/>
                        <a:cs typeface="Corbel"/>
                      </a:endParaRPr>
                    </a:p>
                  </a:txBody>
                  <a:tcPr marL="0" marR="0" marT="7493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85725" algn="l">
                        <a:lnSpc>
                          <a:spcPct val="100000"/>
                        </a:lnSpc>
                        <a:spcBef>
                          <a:spcPts val="590"/>
                        </a:spcBef>
                      </a:pPr>
                      <a:r>
                        <a:rPr sz="1200" spc="-20" dirty="0">
                          <a:latin typeface="+mj-lt"/>
                          <a:cs typeface="Corbel"/>
                        </a:rPr>
                        <a:t>Tüm</a:t>
                      </a:r>
                      <a:r>
                        <a:rPr sz="1200" spc="-40" dirty="0">
                          <a:latin typeface="+mj-lt"/>
                          <a:cs typeface="Corbel"/>
                        </a:rPr>
                        <a:t> </a:t>
                      </a:r>
                      <a:r>
                        <a:rPr sz="1200" spc="-10" dirty="0">
                          <a:latin typeface="+mj-lt"/>
                          <a:cs typeface="Corbel"/>
                        </a:rPr>
                        <a:t>Davetliler</a:t>
                      </a:r>
                      <a:endParaRPr sz="1200">
                        <a:latin typeface="+mj-lt"/>
                        <a:cs typeface="Corbel"/>
                      </a:endParaRPr>
                    </a:p>
                  </a:txBody>
                  <a:tcPr marL="0" marR="0" marT="7493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85725" algn="l">
                        <a:lnSpc>
                          <a:spcPct val="100000"/>
                        </a:lnSpc>
                        <a:spcBef>
                          <a:spcPts val="590"/>
                        </a:spcBef>
                      </a:pPr>
                      <a:r>
                        <a:rPr sz="1200" dirty="0">
                          <a:latin typeface="+mj-lt"/>
                          <a:cs typeface="Corbel"/>
                        </a:rPr>
                        <a:t>Ara</a:t>
                      </a:r>
                      <a:r>
                        <a:rPr sz="1200" spc="-25" dirty="0">
                          <a:latin typeface="+mj-lt"/>
                          <a:cs typeface="Corbel"/>
                        </a:rPr>
                        <a:t> </a:t>
                      </a:r>
                      <a:r>
                        <a:rPr sz="1200" spc="-10" dirty="0">
                          <a:latin typeface="+mj-lt"/>
                          <a:cs typeface="Corbel"/>
                        </a:rPr>
                        <a:t>Dinlenmesi</a:t>
                      </a:r>
                      <a:endParaRPr sz="1200" dirty="0">
                        <a:latin typeface="+mj-lt"/>
                        <a:cs typeface="Corbel"/>
                      </a:endParaRPr>
                    </a:p>
                  </a:txBody>
                  <a:tcPr marL="0" marR="0" marT="7493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algn="l">
                        <a:lnSpc>
                          <a:spcPct val="100000"/>
                        </a:lnSpc>
                      </a:pPr>
                      <a:endParaRPr sz="1300" dirty="0">
                        <a:latin typeface="+mj-lt"/>
                        <a:cs typeface="Times New Roman"/>
                      </a:endParaRPr>
                    </a:p>
                  </a:txBody>
                  <a:tcPr marL="0" marR="0" marT="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86995" algn="l">
                        <a:lnSpc>
                          <a:spcPct val="100000"/>
                        </a:lnSpc>
                        <a:spcBef>
                          <a:spcPts val="590"/>
                        </a:spcBef>
                      </a:pPr>
                      <a:r>
                        <a:rPr sz="1200" spc="-10" dirty="0">
                          <a:latin typeface="+mj-lt"/>
                          <a:cs typeface="Corbel"/>
                        </a:rPr>
                        <a:t>Konferans</a:t>
                      </a:r>
                      <a:r>
                        <a:rPr sz="1200" spc="-25" dirty="0">
                          <a:latin typeface="+mj-lt"/>
                          <a:cs typeface="Corbel"/>
                        </a:rPr>
                        <a:t> </a:t>
                      </a:r>
                      <a:r>
                        <a:rPr sz="1200" spc="-10" dirty="0">
                          <a:latin typeface="+mj-lt"/>
                          <a:cs typeface="Corbel"/>
                        </a:rPr>
                        <a:t>Salonu</a:t>
                      </a:r>
                      <a:endParaRPr sz="1200">
                        <a:latin typeface="+mj-lt"/>
                        <a:cs typeface="Corbel"/>
                      </a:endParaRPr>
                    </a:p>
                  </a:txBody>
                  <a:tcPr marL="0" marR="0" marT="7493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extLst>
                  <a:ext uri="{0D108BD9-81ED-4DB2-BD59-A6C34878D82A}">
                    <a16:rowId xmlns:a16="http://schemas.microsoft.com/office/drawing/2014/main" xmlns="" val="10004"/>
                  </a:ext>
                </a:extLst>
              </a:tr>
              <a:tr h="340360">
                <a:tc>
                  <a:txBody>
                    <a:bodyPr/>
                    <a:lstStyle/>
                    <a:p>
                      <a:pPr marL="85725" algn="l">
                        <a:lnSpc>
                          <a:spcPct val="100000"/>
                        </a:lnSpc>
                      </a:pPr>
                      <a:r>
                        <a:rPr lang="tr-TR" sz="1200" kern="1200" spc="-10" dirty="0">
                          <a:solidFill>
                            <a:schemeClr val="tx1"/>
                          </a:solidFill>
                          <a:latin typeface="+mn-lt"/>
                          <a:ea typeface="+mn-ea"/>
                          <a:cs typeface="Corbel"/>
                        </a:rPr>
                        <a:t>06.05.2026</a:t>
                      </a:r>
                      <a:endParaRPr lang="tr-TR" sz="1200" kern="1200" dirty="0">
                        <a:solidFill>
                          <a:schemeClr val="tx1"/>
                        </a:solidFill>
                        <a:latin typeface="+mn-lt"/>
                        <a:ea typeface="+mn-ea"/>
                        <a:cs typeface="Corbel"/>
                      </a:endParaRPr>
                    </a:p>
                  </a:txBody>
                  <a:tcPr marL="0" marR="0" marT="7493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85725" algn="l">
                        <a:lnSpc>
                          <a:spcPct val="100000"/>
                        </a:lnSpc>
                        <a:spcBef>
                          <a:spcPts val="590"/>
                        </a:spcBef>
                      </a:pPr>
                      <a:r>
                        <a:rPr sz="1200" dirty="0">
                          <a:latin typeface="+mj-lt"/>
                          <a:cs typeface="Corbel"/>
                        </a:rPr>
                        <a:t>14:30</a:t>
                      </a:r>
                      <a:r>
                        <a:rPr sz="1200" spc="-25" dirty="0">
                          <a:latin typeface="+mj-lt"/>
                          <a:cs typeface="Corbel"/>
                        </a:rPr>
                        <a:t> </a:t>
                      </a:r>
                      <a:r>
                        <a:rPr sz="1200" spc="-10" dirty="0">
                          <a:latin typeface="+mj-lt"/>
                          <a:cs typeface="Corbel"/>
                        </a:rPr>
                        <a:t>-15:30</a:t>
                      </a:r>
                      <a:endParaRPr sz="1200">
                        <a:latin typeface="+mj-lt"/>
                        <a:cs typeface="Corbel"/>
                      </a:endParaRPr>
                    </a:p>
                  </a:txBody>
                  <a:tcPr marL="0" marR="0" marT="7493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85725" algn="l">
                        <a:lnSpc>
                          <a:spcPct val="100000"/>
                        </a:lnSpc>
                      </a:pPr>
                      <a:r>
                        <a:rPr lang="tr-TR" sz="1200" spc="-10" dirty="0">
                          <a:latin typeface="+mj-lt"/>
                          <a:cs typeface="Corbel"/>
                        </a:rPr>
                        <a:t>Ebeveynler</a:t>
                      </a:r>
                      <a:endParaRPr lang="tr-TR" sz="1200" dirty="0">
                        <a:latin typeface="+mj-lt"/>
                        <a:cs typeface="Corbel"/>
                      </a:endParaRPr>
                    </a:p>
                  </a:txBody>
                  <a:tcPr marL="0" marR="0" marT="7493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85725" algn="l">
                        <a:lnSpc>
                          <a:spcPct val="100000"/>
                        </a:lnSpc>
                        <a:spcBef>
                          <a:spcPts val="590"/>
                        </a:spcBef>
                      </a:pPr>
                      <a:r>
                        <a:rPr lang="tr-TR" sz="1200" spc="-10" dirty="0">
                          <a:latin typeface="+mj-lt"/>
                          <a:cs typeface="Corbel"/>
                        </a:rPr>
                        <a:t>Çocuklara doğru beslenme alışkanlığı kazandırmak </a:t>
                      </a:r>
                      <a:endParaRPr sz="1200" dirty="0">
                        <a:latin typeface="+mj-lt"/>
                        <a:cs typeface="Corbel"/>
                      </a:endParaRPr>
                    </a:p>
                  </a:txBody>
                  <a:tcPr marL="0" marR="0" marT="7493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10160" algn="l">
                        <a:lnSpc>
                          <a:spcPct val="100000"/>
                        </a:lnSpc>
                        <a:spcBef>
                          <a:spcPts val="1210"/>
                        </a:spcBef>
                      </a:pPr>
                      <a:r>
                        <a:rPr lang="tr-TR" sz="1200" dirty="0">
                          <a:latin typeface="+mj-lt"/>
                          <a:cs typeface="Corbel"/>
                        </a:rPr>
                        <a:t>Tıbbi Hizmetler Müdürü</a:t>
                      </a:r>
                    </a:p>
                    <a:p>
                      <a:pPr marL="10160" algn="l">
                        <a:lnSpc>
                          <a:spcPct val="100000"/>
                        </a:lnSpc>
                        <a:spcBef>
                          <a:spcPts val="1210"/>
                        </a:spcBef>
                      </a:pPr>
                      <a:r>
                        <a:rPr lang="tr-TR" sz="1200" dirty="0">
                          <a:latin typeface="+mj-lt"/>
                          <a:cs typeface="Corbel"/>
                        </a:rPr>
                        <a:t>Özlem Hatip</a:t>
                      </a:r>
                    </a:p>
                    <a:p>
                      <a:pPr marL="10160" algn="l">
                        <a:lnSpc>
                          <a:spcPct val="100000"/>
                        </a:lnSpc>
                        <a:spcBef>
                          <a:spcPts val="1210"/>
                        </a:spcBef>
                      </a:pPr>
                      <a:endParaRPr lang="tr-TR" sz="1200" dirty="0">
                        <a:latin typeface="+mj-lt"/>
                        <a:cs typeface="Corbel"/>
                      </a:endParaRPr>
                    </a:p>
                  </a:txBody>
                  <a:tcPr marL="0" marR="0" marT="7493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86995" algn="l">
                        <a:lnSpc>
                          <a:spcPct val="100000"/>
                        </a:lnSpc>
                        <a:spcBef>
                          <a:spcPts val="590"/>
                        </a:spcBef>
                      </a:pPr>
                      <a:r>
                        <a:rPr sz="1200" spc="-10" dirty="0">
                          <a:latin typeface="+mj-lt"/>
                          <a:cs typeface="Corbel"/>
                        </a:rPr>
                        <a:t>Konferans</a:t>
                      </a:r>
                      <a:r>
                        <a:rPr sz="1200" spc="-25" dirty="0">
                          <a:latin typeface="+mj-lt"/>
                          <a:cs typeface="Corbel"/>
                        </a:rPr>
                        <a:t> </a:t>
                      </a:r>
                      <a:r>
                        <a:rPr sz="1200" spc="-10" dirty="0">
                          <a:latin typeface="+mj-lt"/>
                          <a:cs typeface="Corbel"/>
                        </a:rPr>
                        <a:t>Salonu</a:t>
                      </a:r>
                      <a:endParaRPr sz="1200" dirty="0">
                        <a:latin typeface="+mj-lt"/>
                        <a:cs typeface="Corbel"/>
                      </a:endParaRPr>
                    </a:p>
                  </a:txBody>
                  <a:tcPr marL="0" marR="0" marT="7493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extLst>
                  <a:ext uri="{0D108BD9-81ED-4DB2-BD59-A6C34878D82A}">
                    <a16:rowId xmlns:a16="http://schemas.microsoft.com/office/drawing/2014/main" xmlns="" val="10005"/>
                  </a:ext>
                </a:extLst>
              </a:tr>
              <a:tr h="263525">
                <a:tc>
                  <a:txBody>
                    <a:bodyPr/>
                    <a:lstStyle/>
                    <a:p>
                      <a:pPr marL="85725" algn="l">
                        <a:lnSpc>
                          <a:spcPct val="100000"/>
                        </a:lnSpc>
                      </a:pPr>
                      <a:r>
                        <a:rPr lang="tr-TR" sz="1200" kern="1200" spc="-10" dirty="0">
                          <a:solidFill>
                            <a:schemeClr val="tx1"/>
                          </a:solidFill>
                          <a:latin typeface="+mn-lt"/>
                          <a:ea typeface="+mn-ea"/>
                          <a:cs typeface="Corbel"/>
                        </a:rPr>
                        <a:t>06.05.2026</a:t>
                      </a:r>
                      <a:endParaRPr lang="tr-TR" sz="1200" kern="1200" dirty="0">
                        <a:solidFill>
                          <a:schemeClr val="tx1"/>
                        </a:solidFill>
                        <a:latin typeface="+mn-lt"/>
                        <a:ea typeface="+mn-ea"/>
                        <a:cs typeface="Corbel"/>
                      </a:endParaRPr>
                    </a:p>
                  </a:txBody>
                  <a:tcPr marL="0" marR="0" marT="75565"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85725" algn="l">
                        <a:lnSpc>
                          <a:spcPct val="100000"/>
                        </a:lnSpc>
                        <a:spcBef>
                          <a:spcPts val="595"/>
                        </a:spcBef>
                      </a:pPr>
                      <a:r>
                        <a:rPr sz="1200" dirty="0">
                          <a:latin typeface="+mj-lt"/>
                          <a:cs typeface="Corbel"/>
                        </a:rPr>
                        <a:t>15:30</a:t>
                      </a:r>
                      <a:r>
                        <a:rPr sz="1200" spc="-30" dirty="0">
                          <a:latin typeface="+mj-lt"/>
                          <a:cs typeface="Corbel"/>
                        </a:rPr>
                        <a:t> </a:t>
                      </a:r>
                      <a:r>
                        <a:rPr sz="1200" dirty="0">
                          <a:latin typeface="+mj-lt"/>
                          <a:cs typeface="Corbel"/>
                        </a:rPr>
                        <a:t>-</a:t>
                      </a:r>
                      <a:r>
                        <a:rPr sz="1200" spc="-20" dirty="0">
                          <a:latin typeface="+mj-lt"/>
                          <a:cs typeface="Corbel"/>
                        </a:rPr>
                        <a:t> </a:t>
                      </a:r>
                      <a:r>
                        <a:rPr sz="1200" spc="-10" dirty="0">
                          <a:latin typeface="+mj-lt"/>
                          <a:cs typeface="Corbel"/>
                        </a:rPr>
                        <a:t>16:00</a:t>
                      </a:r>
                      <a:endParaRPr sz="1200">
                        <a:latin typeface="+mj-lt"/>
                        <a:cs typeface="Corbel"/>
                      </a:endParaRPr>
                    </a:p>
                  </a:txBody>
                  <a:tcPr marL="0" marR="0" marT="75565"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85725" algn="l">
                        <a:lnSpc>
                          <a:spcPct val="100000"/>
                        </a:lnSpc>
                        <a:spcBef>
                          <a:spcPts val="595"/>
                        </a:spcBef>
                      </a:pPr>
                      <a:r>
                        <a:rPr lang="tr-TR" sz="1200" spc="-10" dirty="0">
                          <a:latin typeface="+mj-lt"/>
                          <a:cs typeface="Corbel"/>
                        </a:rPr>
                        <a:t>Aileler</a:t>
                      </a:r>
                      <a:endParaRPr sz="1200" dirty="0">
                        <a:latin typeface="+mj-lt"/>
                        <a:cs typeface="Corbel"/>
                      </a:endParaRPr>
                    </a:p>
                  </a:txBody>
                  <a:tcPr marL="0" marR="0" marT="75565"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85725" algn="l">
                        <a:lnSpc>
                          <a:spcPct val="100000"/>
                        </a:lnSpc>
                        <a:spcBef>
                          <a:spcPts val="595"/>
                        </a:spcBef>
                      </a:pPr>
                      <a:r>
                        <a:rPr lang="tr-TR" sz="1200" spc="-10" dirty="0">
                          <a:latin typeface="+mj-lt"/>
                          <a:cs typeface="Corbel"/>
                        </a:rPr>
                        <a:t>Aile içinde sağlıklı beslenme kültürü oluşturmak</a:t>
                      </a:r>
                      <a:endParaRPr sz="1200" dirty="0">
                        <a:latin typeface="+mj-lt"/>
                        <a:cs typeface="Corbel"/>
                      </a:endParaRPr>
                    </a:p>
                  </a:txBody>
                  <a:tcPr marL="0" marR="0" marT="75565"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10160" algn="l">
                        <a:lnSpc>
                          <a:spcPct val="100000"/>
                        </a:lnSpc>
                        <a:spcBef>
                          <a:spcPts val="1210"/>
                        </a:spcBef>
                      </a:pPr>
                      <a:r>
                        <a:rPr lang="tr-TR" sz="1200" dirty="0">
                          <a:latin typeface="+mj-lt"/>
                          <a:cs typeface="Corbel"/>
                        </a:rPr>
                        <a:t>Tıbbi Hizmetler Müdürü</a:t>
                      </a:r>
                    </a:p>
                    <a:p>
                      <a:pPr marL="10160" algn="l">
                        <a:lnSpc>
                          <a:spcPct val="100000"/>
                        </a:lnSpc>
                        <a:spcBef>
                          <a:spcPts val="1210"/>
                        </a:spcBef>
                      </a:pPr>
                      <a:r>
                        <a:rPr lang="tr-TR" sz="1200" dirty="0">
                          <a:latin typeface="+mj-lt"/>
                          <a:cs typeface="Corbel"/>
                        </a:rPr>
                        <a:t>Özlem Hatip</a:t>
                      </a:r>
                    </a:p>
                    <a:p>
                      <a:pPr marL="10160" algn="l">
                        <a:lnSpc>
                          <a:spcPct val="100000"/>
                        </a:lnSpc>
                        <a:spcBef>
                          <a:spcPts val="1210"/>
                        </a:spcBef>
                      </a:pPr>
                      <a:endParaRPr lang="tr-TR" sz="1200" dirty="0">
                        <a:latin typeface="+mj-lt"/>
                        <a:cs typeface="Corbel"/>
                      </a:endParaRPr>
                    </a:p>
                  </a:txBody>
                  <a:tcPr marL="0" marR="0" marT="75565"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tc>
                  <a:txBody>
                    <a:bodyPr/>
                    <a:lstStyle/>
                    <a:p>
                      <a:pPr marL="86995" algn="l">
                        <a:lnSpc>
                          <a:spcPct val="100000"/>
                        </a:lnSpc>
                        <a:spcBef>
                          <a:spcPts val="595"/>
                        </a:spcBef>
                      </a:pPr>
                      <a:r>
                        <a:rPr sz="1200" spc="-10" dirty="0">
                          <a:latin typeface="+mj-lt"/>
                          <a:cs typeface="Corbel"/>
                        </a:rPr>
                        <a:t>Konferans</a:t>
                      </a:r>
                      <a:r>
                        <a:rPr sz="1200" spc="-25" dirty="0">
                          <a:latin typeface="+mj-lt"/>
                          <a:cs typeface="Corbel"/>
                        </a:rPr>
                        <a:t> </a:t>
                      </a:r>
                      <a:r>
                        <a:rPr sz="1200" spc="-10" dirty="0">
                          <a:latin typeface="+mj-lt"/>
                          <a:cs typeface="Corbel"/>
                        </a:rPr>
                        <a:t>Salonu</a:t>
                      </a:r>
                      <a:endParaRPr sz="1200" dirty="0">
                        <a:latin typeface="+mj-lt"/>
                        <a:cs typeface="Corbel"/>
                      </a:endParaRPr>
                    </a:p>
                  </a:txBody>
                  <a:tcPr marL="0" marR="0" marT="75565"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0F3E8"/>
                    </a:solidFill>
                  </a:tcPr>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44235641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Özel Tasarım">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4883</TotalTime>
  <Words>823</Words>
  <Application>Microsoft Office PowerPoint</Application>
  <PresentationFormat>Geniş ekran</PresentationFormat>
  <Paragraphs>120</Paragraphs>
  <Slides>24</Slides>
  <Notes>0</Notes>
  <HiddenSlides>0</HiddenSlides>
  <MMClips>0</MMClips>
  <ScaleCrop>false</ScaleCrop>
  <HeadingPairs>
    <vt:vector size="6" baseType="variant">
      <vt:variant>
        <vt:lpstr>Kullanılan Yazı Tipleri</vt:lpstr>
      </vt:variant>
      <vt:variant>
        <vt:i4>9</vt:i4>
      </vt:variant>
      <vt:variant>
        <vt:lpstr>Tema</vt:lpstr>
      </vt:variant>
      <vt:variant>
        <vt:i4>2</vt:i4>
      </vt:variant>
      <vt:variant>
        <vt:lpstr>Slayt Başlıkları</vt:lpstr>
      </vt:variant>
      <vt:variant>
        <vt:i4>24</vt:i4>
      </vt:variant>
    </vt:vector>
  </HeadingPairs>
  <TitlesOfParts>
    <vt:vector size="35" baseType="lpstr">
      <vt:lpstr>Aparajita</vt:lpstr>
      <vt:lpstr>Aptos</vt:lpstr>
      <vt:lpstr>Aptos Display</vt:lpstr>
      <vt:lpstr>Arial</vt:lpstr>
      <vt:lpstr>Avenir Next LT Pro Light</vt:lpstr>
      <vt:lpstr>Calibri</vt:lpstr>
      <vt:lpstr>Corbel</vt:lpstr>
      <vt:lpstr>Tahoma</vt:lpstr>
      <vt:lpstr>Times New Roman</vt:lpstr>
      <vt:lpstr>Office Teması</vt:lpstr>
      <vt:lpstr>Özel Tasarım</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Elifnur Aydın</dc:creator>
  <cp:lastModifiedBy>Zeynep Kaya</cp:lastModifiedBy>
  <cp:revision>119</cp:revision>
  <dcterms:created xsi:type="dcterms:W3CDTF">2024-02-28T09:03:34Z</dcterms:created>
  <dcterms:modified xsi:type="dcterms:W3CDTF">2026-07-16T09:26:38Z</dcterms:modified>
</cp:coreProperties>
</file>